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.jpg" ContentType="image/jpeg"/>
  <Override PartName="/ppt/media/image3.jpg" ContentType="image/jpeg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5" r:id="rId2"/>
    <p:sldId id="296" r:id="rId3"/>
    <p:sldId id="256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9" r:id="rId12"/>
    <p:sldId id="300" r:id="rId13"/>
    <p:sldId id="297" r:id="rId14"/>
    <p:sldId id="291" r:id="rId15"/>
    <p:sldId id="298" r:id="rId16"/>
    <p:sldId id="293" r:id="rId17"/>
    <p:sldId id="294" r:id="rId18"/>
    <p:sldId id="295" r:id="rId19"/>
    <p:sldId id="301" r:id="rId20"/>
  </p:sldIdLst>
  <p:sldSz cx="12192000" cy="6858000"/>
  <p:notesSz cx="12192000" cy="6858000"/>
  <p:embeddedFontLst>
    <p:embeddedFont>
      <p:font typeface="KoPubWorld돋움체_Pro Bold" panose="020B0600000101010101" charset="-127"/>
      <p:bold r:id="rId23"/>
    </p:embeddedFont>
    <p:embeddedFont>
      <p:font typeface="KoPubWorld돋움체_Pro Light" panose="020B0600000101010101" charset="-127"/>
      <p:regular r:id="rId24"/>
    </p:embeddedFont>
    <p:embeddedFont>
      <p:font typeface="KoPubWorld돋움체_Pro Medium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수정완료" id="{C38EB1C4-68C3-4F32-9993-CB21AEF2424E}">
          <p14:sldIdLst>
            <p14:sldId id="265"/>
            <p14:sldId id="296"/>
            <p14:sldId id="256"/>
            <p14:sldId id="283"/>
            <p14:sldId id="284"/>
            <p14:sldId id="285"/>
            <p14:sldId id="286"/>
            <p14:sldId id="287"/>
            <p14:sldId id="288"/>
            <p14:sldId id="289"/>
            <p14:sldId id="299"/>
            <p14:sldId id="300"/>
            <p14:sldId id="297"/>
            <p14:sldId id="291"/>
            <p14:sldId id="298"/>
          </p14:sldIdLst>
        </p14:section>
        <p14:section name="수정완료" id="{E5468AFC-692D-4CBE-B2C2-2F089445164E}">
          <p14:sldIdLst>
            <p14:sldId id="293"/>
            <p14:sldId id="294"/>
            <p14:sldId id="295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다은" initials="이" lastIdx="1" clrIdx="0">
    <p:extLst>
      <p:ext uri="{19B8F6BF-5375-455C-9EA6-DF929625EA0E}">
        <p15:presenceInfo xmlns:p15="http://schemas.microsoft.com/office/powerpoint/2012/main" userId="S::leede418@gc.gachon.ac.kr::39375dec-c869-4472-95a9-e779f8e246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7F7F7"/>
    <a:srgbClr val="D9D9D9"/>
    <a:srgbClr val="BFBFBF"/>
    <a:srgbClr val="A6A6A6"/>
    <a:srgbClr val="EED8D7"/>
    <a:srgbClr val="D9B1AF"/>
    <a:srgbClr val="EBD0CF"/>
    <a:srgbClr val="EAE2E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2475" autoAdjust="0"/>
  </p:normalViewPr>
  <p:slideViewPr>
    <p:cSldViewPr>
      <p:cViewPr varScale="1">
        <p:scale>
          <a:sx n="66" d="100"/>
          <a:sy n="66" d="100"/>
        </p:scale>
        <p:origin x="64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E97D394-B491-45AD-A470-B8C639A6AC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71EF21-4CB2-475B-B485-DA18F8656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AEA92-ACD7-4499-96A0-28539F786ED4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6E7743-18F0-4031-849D-FA5973F366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4DC99A-0A29-46D4-95EF-E75DC70F3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DC661-4E63-4F84-950E-73AA14022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0216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EBA59-4D58-45B6-BB70-B6599CE2DA44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BBE75-FB15-4D9C-A659-420D60D3B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427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/2 액자 2"/>
          <p:cNvSpPr/>
          <p:nvPr userDrawn="1"/>
        </p:nvSpPr>
        <p:spPr>
          <a:xfrm>
            <a:off x="1727200" y="549275"/>
            <a:ext cx="1463040" cy="2159000"/>
          </a:xfrm>
          <a:prstGeom prst="halfFrame">
            <a:avLst>
              <a:gd name="adj1" fmla="val 6616"/>
              <a:gd name="adj2" fmla="val 7167"/>
            </a:avLst>
          </a:prstGeom>
          <a:solidFill>
            <a:srgbClr val="DA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1/2 액자 3"/>
          <p:cNvSpPr/>
          <p:nvPr userDrawn="1"/>
        </p:nvSpPr>
        <p:spPr>
          <a:xfrm flipH="1">
            <a:off x="9001760" y="549275"/>
            <a:ext cx="1463040" cy="2159000"/>
          </a:xfrm>
          <a:prstGeom prst="halfFrame">
            <a:avLst>
              <a:gd name="adj1" fmla="val 6616"/>
              <a:gd name="adj2" fmla="val 7167"/>
            </a:avLst>
          </a:prstGeom>
          <a:solidFill>
            <a:srgbClr val="DA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1/2 액자 4"/>
          <p:cNvSpPr/>
          <p:nvPr userDrawn="1"/>
        </p:nvSpPr>
        <p:spPr>
          <a:xfrm flipV="1">
            <a:off x="1727200" y="4149725"/>
            <a:ext cx="1463040" cy="2159000"/>
          </a:xfrm>
          <a:prstGeom prst="halfFrame">
            <a:avLst>
              <a:gd name="adj1" fmla="val 6616"/>
              <a:gd name="adj2" fmla="val 7167"/>
            </a:avLst>
          </a:prstGeom>
          <a:solidFill>
            <a:srgbClr val="DA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1/2 액자 5"/>
          <p:cNvSpPr/>
          <p:nvPr userDrawn="1"/>
        </p:nvSpPr>
        <p:spPr>
          <a:xfrm flipH="1" flipV="1">
            <a:off x="9001760" y="4149725"/>
            <a:ext cx="1463040" cy="2159000"/>
          </a:xfrm>
          <a:prstGeom prst="halfFrame">
            <a:avLst>
              <a:gd name="adj1" fmla="val 6616"/>
              <a:gd name="adj2" fmla="val 7167"/>
            </a:avLst>
          </a:prstGeom>
          <a:solidFill>
            <a:srgbClr val="DA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 userDrawn="1">
            <p:ph type="title" hasCustomPrompt="1"/>
          </p:nvPr>
        </p:nvSpPr>
        <p:spPr>
          <a:xfrm>
            <a:off x="2985247" y="884238"/>
            <a:ext cx="6221506" cy="720725"/>
          </a:xfrm>
          <a:prstGeom prst="rect">
            <a:avLst/>
          </a:prstGeom>
        </p:spPr>
        <p:txBody>
          <a:bodyPr anchor="ctr"/>
          <a:lstStyle>
            <a:lvl1pPr algn="ctr">
              <a:defRPr sz="4200">
                <a:ln>
                  <a:solidFill>
                    <a:srgbClr val="7590CD">
                      <a:alpha val="30000"/>
                    </a:srgbClr>
                  </a:solidFill>
                </a:ln>
                <a:solidFill>
                  <a:srgbClr val="7590CD"/>
                </a:solidFill>
                <a:latin typeface="본명조 Heavy" panose="02020900000000000000" pitchFamily="18" charset="-127"/>
                <a:ea typeface="본명조 Heavy" panose="02020900000000000000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929063" y="1916113"/>
            <a:ext cx="720725" cy="4333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49788" y="1916113"/>
            <a:ext cx="3132137" cy="4333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9" name="텍스트 개체 틀 8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29063" y="3357563"/>
            <a:ext cx="720725" cy="431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13" name="텍스트 개체 틀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49788" y="3357563"/>
            <a:ext cx="3132137" cy="431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14" name="텍스트 개체 틀 1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929063" y="4760913"/>
            <a:ext cx="720725" cy="431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15" name="텍스트 개체 틀 13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649788" y="4760913"/>
            <a:ext cx="3132137" cy="431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17" name="텍스트 개체 틀 16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649788" y="2368756"/>
            <a:ext cx="4399372" cy="9888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1600" b="0" i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rgbClr val="60646A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amet,consectetur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텍스트 개체 틀 1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649788" y="3808618"/>
            <a:ext cx="4399372" cy="9522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1600" b="0" i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rgbClr val="60646A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amet,consectetur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텍스트 개체 틀 16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649788" y="5206489"/>
            <a:ext cx="4399372" cy="1008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1600" b="0" i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rgbClr val="60646A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amet,consectetur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428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svg"/><Relationship Id="rId7" Type="http://schemas.openxmlformats.org/officeDocument/2006/relationships/image" Target="../media/image1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AC451AA-0CB1-4D72-B895-35C0FF88B90B}"/>
              </a:ext>
            </a:extLst>
          </p:cNvPr>
          <p:cNvSpPr txBox="1"/>
          <p:nvPr/>
        </p:nvSpPr>
        <p:spPr>
          <a:xfrm>
            <a:off x="3352800" y="25146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웹기반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AI 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챗봇을 이용한 </a:t>
            </a:r>
            <a:r>
              <a:rPr lang="ko-KR" altLang="en-US" sz="4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반려견 질병 진료 서비스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750DF8-7209-4C83-9A7B-DA49A68969E9}"/>
              </a:ext>
            </a:extLst>
          </p:cNvPr>
          <p:cNvSpPr txBox="1"/>
          <p:nvPr/>
        </p:nvSpPr>
        <p:spPr>
          <a:xfrm>
            <a:off x="4343400" y="51816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컴퓨터공학과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201433931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황승환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컴퓨터공학과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201533970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전현우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컴퓨터공학과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201632230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이다은</a:t>
            </a:r>
          </a:p>
        </p:txBody>
      </p:sp>
    </p:spTree>
    <p:extLst>
      <p:ext uri="{BB962C8B-B14F-4D97-AF65-F5344CB8AC3E}">
        <p14:creationId xmlns:p14="http://schemas.microsoft.com/office/powerpoint/2010/main" val="234188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02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개발내용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DA423-A711-41DA-9E9B-82314BFF39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서비스 시나리오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C18B04-C73B-48BA-97B4-587661C9E259}"/>
              </a:ext>
            </a:extLst>
          </p:cNvPr>
          <p:cNvGrpSpPr/>
          <p:nvPr/>
        </p:nvGrpSpPr>
        <p:grpSpPr>
          <a:xfrm>
            <a:off x="1752600" y="1447800"/>
            <a:ext cx="7356144" cy="3733797"/>
            <a:chOff x="1752600" y="1447800"/>
            <a:chExt cx="7356144" cy="3733797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29BE781-6441-464C-8CC0-C2924BCEB24D}"/>
                </a:ext>
              </a:extLst>
            </p:cNvPr>
            <p:cNvGrpSpPr/>
            <p:nvPr/>
          </p:nvGrpSpPr>
          <p:grpSpPr>
            <a:xfrm>
              <a:off x="1752600" y="3228508"/>
              <a:ext cx="1440000" cy="1440000"/>
              <a:chOff x="9086612" y="2236693"/>
              <a:chExt cx="2077385" cy="2130640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E08E8AA4-9906-49CE-93E3-4267E4970AA8}"/>
                  </a:ext>
                </a:extLst>
              </p:cNvPr>
              <p:cNvSpPr/>
              <p:nvPr/>
            </p:nvSpPr>
            <p:spPr>
              <a:xfrm>
                <a:off x="9086612" y="2236693"/>
                <a:ext cx="2077385" cy="2130640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6E50BEA-75E8-443D-87A6-6B47F95DDC68}"/>
                  </a:ext>
                </a:extLst>
              </p:cNvPr>
              <p:cNvSpPr txBox="1"/>
              <p:nvPr/>
            </p:nvSpPr>
            <p:spPr>
              <a:xfrm>
                <a:off x="9565276" y="3479611"/>
                <a:ext cx="1098417" cy="455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관리자</a:t>
                </a:r>
              </a:p>
            </p:txBody>
          </p:sp>
          <p:pic>
            <p:nvPicPr>
              <p:cNvPr id="76" name="그래픽 75" descr="프로그래머">
                <a:extLst>
                  <a:ext uri="{FF2B5EF4-FFF2-40B4-BE49-F238E27FC236}">
                    <a16:creationId xmlns:a16="http://schemas.microsoft.com/office/drawing/2014/main" id="{0F3DB24F-9064-4934-8033-F630D1345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675204" y="2625897"/>
                <a:ext cx="900200" cy="900199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9FC0B7B-D4EF-4B60-838B-DC4096E55936}"/>
                </a:ext>
              </a:extLst>
            </p:cNvPr>
            <p:cNvGrpSpPr/>
            <p:nvPr/>
          </p:nvGrpSpPr>
          <p:grpSpPr>
            <a:xfrm>
              <a:off x="1752600" y="1542226"/>
              <a:ext cx="1440000" cy="1440000"/>
              <a:chOff x="304800" y="1858144"/>
              <a:chExt cx="2160000" cy="2160000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51DCCFC5-8A5C-4660-A5F4-33F875D85F6A}"/>
                  </a:ext>
                </a:extLst>
              </p:cNvPr>
              <p:cNvSpPr/>
              <p:nvPr/>
            </p:nvSpPr>
            <p:spPr>
              <a:xfrm>
                <a:off x="304800" y="1858144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endParaRPr lang="ko-KR" altLang="en-US" dirty="0"/>
              </a:p>
            </p:txBody>
          </p:sp>
          <p:pic>
            <p:nvPicPr>
              <p:cNvPr id="68" name="그래픽 67" descr="웹 디자인">
                <a:extLst>
                  <a:ext uri="{FF2B5EF4-FFF2-40B4-BE49-F238E27FC236}">
                    <a16:creationId xmlns:a16="http://schemas.microsoft.com/office/drawing/2014/main" id="{E334DEE7-A002-48EA-AC23-59C86D59C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65200" y="2320226"/>
                <a:ext cx="828001" cy="956374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876C75E-4CFC-49B3-B09E-8712A49BC02D}"/>
                  </a:ext>
                </a:extLst>
              </p:cNvPr>
              <p:cNvSpPr txBox="1"/>
              <p:nvPr/>
            </p:nvSpPr>
            <p:spPr>
              <a:xfrm>
                <a:off x="692997" y="3124200"/>
                <a:ext cx="1440603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보호자</a:t>
                </a:r>
                <a:endPara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93A5B02-586C-4542-BABB-8638A84F198D}"/>
                </a:ext>
              </a:extLst>
            </p:cNvPr>
            <p:cNvGrpSpPr/>
            <p:nvPr/>
          </p:nvGrpSpPr>
          <p:grpSpPr>
            <a:xfrm>
              <a:off x="5215552" y="1752600"/>
              <a:ext cx="1440000" cy="1440000"/>
              <a:chOff x="5386945" y="2261111"/>
              <a:chExt cx="1445197" cy="139648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89531725-AA93-442B-B3AB-4032FA08906F}"/>
                  </a:ext>
                </a:extLst>
              </p:cNvPr>
              <p:cNvSpPr/>
              <p:nvPr/>
            </p:nvSpPr>
            <p:spPr>
              <a:xfrm>
                <a:off x="5428039" y="2261111"/>
                <a:ext cx="1366088" cy="136608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endParaRPr lang="ko-KR" altLang="en-US" dirty="0"/>
              </a:p>
            </p:txBody>
          </p:sp>
          <p:pic>
            <p:nvPicPr>
              <p:cNvPr id="72" name="그래픽 71" descr="컴퓨터">
                <a:extLst>
                  <a:ext uri="{FF2B5EF4-FFF2-40B4-BE49-F238E27FC236}">
                    <a16:creationId xmlns:a16="http://schemas.microsoft.com/office/drawing/2014/main" id="{22229856-E556-4A7D-B0D1-A57A3502E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35548" y="2383539"/>
                <a:ext cx="772403" cy="845615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2C9FC1F-4A28-4D77-8F82-6BCF58364366}"/>
                  </a:ext>
                </a:extLst>
              </p:cNvPr>
              <p:cNvSpPr txBox="1"/>
              <p:nvPr/>
            </p:nvSpPr>
            <p:spPr>
              <a:xfrm>
                <a:off x="5386945" y="3134380"/>
                <a:ext cx="14451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구해독 </a:t>
                </a:r>
                <a:endParaRPr lang="en-US" altLang="ko-KR" sz="140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:r>
                  <a:rPr lang="en-US" altLang="ko-KR" sz="140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SERVER</a:t>
                </a:r>
                <a:endParaRPr lang="ko-KR" altLang="en-US" sz="14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BFB720D-6BCA-4DC3-AFA3-E04ED39180E0}"/>
                </a:ext>
              </a:extLst>
            </p:cNvPr>
            <p:cNvGrpSpPr/>
            <p:nvPr/>
          </p:nvGrpSpPr>
          <p:grpSpPr>
            <a:xfrm>
              <a:off x="5223352" y="3436800"/>
              <a:ext cx="1440000" cy="1440000"/>
              <a:chOff x="4881411" y="3372573"/>
              <a:chExt cx="1440000" cy="1440000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E59C69C9-7E44-4AED-87B7-9235669F2C1E}"/>
                  </a:ext>
                </a:extLst>
              </p:cNvPr>
              <p:cNvGrpSpPr/>
              <p:nvPr/>
            </p:nvGrpSpPr>
            <p:grpSpPr>
              <a:xfrm>
                <a:off x="4881411" y="3372573"/>
                <a:ext cx="1440000" cy="1440000"/>
                <a:chOff x="5386946" y="2261111"/>
                <a:chExt cx="1445197" cy="1396489"/>
              </a:xfrm>
            </p:grpSpPr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2AA916A-B282-4CC0-9209-92BF7EDF87AB}"/>
                    </a:ext>
                  </a:extLst>
                </p:cNvPr>
                <p:cNvSpPr/>
                <p:nvPr/>
              </p:nvSpPr>
              <p:spPr>
                <a:xfrm>
                  <a:off x="5428039" y="2261111"/>
                  <a:ext cx="1366088" cy="136608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762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</a:rPr>
                    <a:t> </a:t>
                  </a:r>
                  <a:endParaRPr lang="ko-KR" altLang="en-US" dirty="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25448DB6-5B6A-422C-93E2-86EA7784D27A}"/>
                    </a:ext>
                  </a:extLst>
                </p:cNvPr>
                <p:cNvSpPr txBox="1"/>
                <p:nvPr/>
              </p:nvSpPr>
              <p:spPr>
                <a:xfrm>
                  <a:off x="5386946" y="3134380"/>
                  <a:ext cx="14451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>
                      <a:solidFill>
                        <a:schemeClr val="bg1"/>
                      </a:solidFill>
                      <a:latin typeface="KoPubWorld돋움체_Pro Bold" panose="00000800000000000000" pitchFamily="50" charset="-127"/>
                      <a:ea typeface="KoPubWorld돋움체_Pro Bold" panose="00000800000000000000" pitchFamily="50" charset="-127"/>
                      <a:cs typeface="KoPubWorld돋움체_Pro Bold" panose="00000800000000000000" pitchFamily="50" charset="-127"/>
                    </a:rPr>
                    <a:t>구해독 </a:t>
                  </a:r>
                  <a:endParaRPr lang="en-US" altLang="ko-KR" sz="140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  <a:latin typeface="KoPubWorld돋움체_Pro Bold" panose="00000800000000000000" pitchFamily="50" charset="-127"/>
                      <a:ea typeface="KoPubWorld돋움체_Pro Bold" panose="00000800000000000000" pitchFamily="50" charset="-127"/>
                      <a:cs typeface="KoPubWorld돋움체_Pro Bold" panose="00000800000000000000" pitchFamily="50" charset="-127"/>
                    </a:rPr>
                    <a:t>SERVER</a:t>
                  </a:r>
                  <a:endParaRPr lang="ko-KR" altLang="en-US" sz="14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endParaRPr>
                </a:p>
              </p:txBody>
            </p:sp>
          </p:grpSp>
          <p:pic>
            <p:nvPicPr>
              <p:cNvPr id="14" name="그래픽 13" descr="데이터베이스">
                <a:extLst>
                  <a:ext uri="{FF2B5EF4-FFF2-40B4-BE49-F238E27FC236}">
                    <a16:creationId xmlns:a16="http://schemas.microsoft.com/office/drawing/2014/main" id="{F55E759B-D3CD-45D2-898F-5EEDE5212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130800" y="341098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0F48606-10AB-4BF4-848E-0AB83F1B9346}"/>
                </a:ext>
              </a:extLst>
            </p:cNvPr>
            <p:cNvSpPr/>
            <p:nvPr/>
          </p:nvSpPr>
          <p:spPr>
            <a:xfrm>
              <a:off x="3576099" y="1542225"/>
              <a:ext cx="1152110" cy="324672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55DFC75-9AAC-4A8A-B7BB-E1F8FE038380}"/>
                </a:ext>
              </a:extLst>
            </p:cNvPr>
            <p:cNvCxnSpPr/>
            <p:nvPr/>
          </p:nvCxnSpPr>
          <p:spPr>
            <a:xfrm>
              <a:off x="3369564" y="4258317"/>
              <a:ext cx="151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87F21D60-3F77-4B8D-AA25-27DB2B899CC7}"/>
                </a:ext>
              </a:extLst>
            </p:cNvPr>
            <p:cNvCxnSpPr/>
            <p:nvPr/>
          </p:nvCxnSpPr>
          <p:spPr>
            <a:xfrm>
              <a:off x="3352800" y="3982744"/>
              <a:ext cx="150723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21870E3-3B3A-4162-B741-7A34C7D370EA}"/>
                </a:ext>
              </a:extLst>
            </p:cNvPr>
            <p:cNvSpPr/>
            <p:nvPr/>
          </p:nvSpPr>
          <p:spPr>
            <a:xfrm>
              <a:off x="3276600" y="3048000"/>
              <a:ext cx="1700582" cy="40378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bg1"/>
                  </a:solidFill>
                </a:rPr>
                <a:t>네트워크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3C12680-FC18-4CED-AA34-FC491E421903}"/>
                </a:ext>
              </a:extLst>
            </p:cNvPr>
            <p:cNvSpPr/>
            <p:nvPr/>
          </p:nvSpPr>
          <p:spPr>
            <a:xfrm>
              <a:off x="5085386" y="1447800"/>
              <a:ext cx="3982414" cy="3733797"/>
            </a:xfrm>
            <a:prstGeom prst="round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398864-B404-48B9-B7ED-7D76CA45D954}"/>
                </a:ext>
              </a:extLst>
            </p:cNvPr>
            <p:cNvSpPr txBox="1"/>
            <p:nvPr/>
          </p:nvSpPr>
          <p:spPr>
            <a:xfrm>
              <a:off x="6705599" y="1532467"/>
              <a:ext cx="2403145" cy="3560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회원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상품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예약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질병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진단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병원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buFontTx/>
                <a:buChar char="-"/>
              </a:pPr>
              <a:endParaRPr lang="en-US" altLang="ko-KR" sz="130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반려 견 입력정보와 질병 정보 비교후 진단 정보제공</a:t>
              </a:r>
              <a:endParaRPr lang="en-US" altLang="ko-KR" sz="130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음식 상품 유효기간 체크</a:t>
              </a:r>
              <a:endParaRPr lang="en-US" altLang="ko-KR" sz="130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사용자의 주소와 병원 주소 비교 및 병원 추천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FA1479D-268B-4706-ABE3-06FB0677D8ED}"/>
                </a:ext>
              </a:extLst>
            </p:cNvPr>
            <p:cNvGrpSpPr/>
            <p:nvPr/>
          </p:nvGrpSpPr>
          <p:grpSpPr>
            <a:xfrm>
              <a:off x="3328800" y="1828800"/>
              <a:ext cx="1548000" cy="588335"/>
              <a:chOff x="3328800" y="2146012"/>
              <a:chExt cx="1548000" cy="588335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2A394798-B757-47A3-A2AD-267B85877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9565" y="2386263"/>
                <a:ext cx="15072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8BEE72C-9EB4-4A1E-945C-DF961F87BC52}"/>
                  </a:ext>
                </a:extLst>
              </p:cNvPr>
              <p:cNvCxnSpPr/>
              <p:nvPr/>
            </p:nvCxnSpPr>
            <p:spPr>
              <a:xfrm>
                <a:off x="3328800" y="2673092"/>
                <a:ext cx="1548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DC4D88-39B6-4309-9EF1-191B8CAD6780}"/>
                  </a:ext>
                </a:extLst>
              </p:cNvPr>
              <p:cNvSpPr txBox="1"/>
              <p:nvPr/>
            </p:nvSpPr>
            <p:spPr>
              <a:xfrm>
                <a:off x="3786681" y="2146012"/>
                <a:ext cx="90385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/>
                  <a:t>  ①  ②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BA0C23F-38C7-4F49-866A-159C4DB0921E}"/>
                  </a:ext>
                </a:extLst>
              </p:cNvPr>
              <p:cNvSpPr txBox="1"/>
              <p:nvPr/>
            </p:nvSpPr>
            <p:spPr>
              <a:xfrm>
                <a:off x="3791137" y="2441959"/>
                <a:ext cx="90385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/>
                  <a:t>  ④  ⑥</a:t>
                </a: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1505B6D-8089-42F8-BF87-8891A4BFDB5C}"/>
                </a:ext>
              </a:extLst>
            </p:cNvPr>
            <p:cNvSpPr txBox="1"/>
            <p:nvPr/>
          </p:nvSpPr>
          <p:spPr>
            <a:xfrm>
              <a:off x="3744346" y="3733800"/>
              <a:ext cx="90385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/>
                <a:t>  ③ ⑤ ⑦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9D594E3-BE82-40CC-AE32-CA03B3121938}"/>
                </a:ext>
              </a:extLst>
            </p:cNvPr>
            <p:cNvSpPr txBox="1"/>
            <p:nvPr/>
          </p:nvSpPr>
          <p:spPr>
            <a:xfrm>
              <a:off x="3826933" y="4021635"/>
              <a:ext cx="90385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/>
                <a:t>  ⑧ 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48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02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개발내용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DA423-A711-41DA-9E9B-82314BFF39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서비스 시나리오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289C46-2A18-4B35-A843-2829FD2913D8}"/>
              </a:ext>
            </a:extLst>
          </p:cNvPr>
          <p:cNvGrpSpPr/>
          <p:nvPr/>
        </p:nvGrpSpPr>
        <p:grpSpPr>
          <a:xfrm>
            <a:off x="1752600" y="1447800"/>
            <a:ext cx="7486312" cy="3733797"/>
            <a:chOff x="1752600" y="1447800"/>
            <a:chExt cx="7486312" cy="3733797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29BE781-6441-464C-8CC0-C2924BCEB24D}"/>
                </a:ext>
              </a:extLst>
            </p:cNvPr>
            <p:cNvGrpSpPr/>
            <p:nvPr/>
          </p:nvGrpSpPr>
          <p:grpSpPr>
            <a:xfrm>
              <a:off x="1752600" y="3228508"/>
              <a:ext cx="1440000" cy="1440000"/>
              <a:chOff x="9086612" y="2236693"/>
              <a:chExt cx="2077385" cy="2130640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E08E8AA4-9906-49CE-93E3-4267E4970AA8}"/>
                  </a:ext>
                </a:extLst>
              </p:cNvPr>
              <p:cNvSpPr/>
              <p:nvPr/>
            </p:nvSpPr>
            <p:spPr>
              <a:xfrm>
                <a:off x="9086612" y="2236693"/>
                <a:ext cx="2077385" cy="2130640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6E50BEA-75E8-443D-87A6-6B47F95DDC68}"/>
                  </a:ext>
                </a:extLst>
              </p:cNvPr>
              <p:cNvSpPr txBox="1"/>
              <p:nvPr/>
            </p:nvSpPr>
            <p:spPr>
              <a:xfrm>
                <a:off x="9565276" y="3479611"/>
                <a:ext cx="1098417" cy="455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관리자</a:t>
                </a:r>
              </a:p>
            </p:txBody>
          </p:sp>
          <p:pic>
            <p:nvPicPr>
              <p:cNvPr id="76" name="그래픽 75" descr="프로그래머">
                <a:extLst>
                  <a:ext uri="{FF2B5EF4-FFF2-40B4-BE49-F238E27FC236}">
                    <a16:creationId xmlns:a16="http://schemas.microsoft.com/office/drawing/2014/main" id="{0F3DB24F-9064-4934-8033-F630D1345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675204" y="2625897"/>
                <a:ext cx="900200" cy="900199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9FC0B7B-D4EF-4B60-838B-DC4096E55936}"/>
                </a:ext>
              </a:extLst>
            </p:cNvPr>
            <p:cNvGrpSpPr/>
            <p:nvPr/>
          </p:nvGrpSpPr>
          <p:grpSpPr>
            <a:xfrm>
              <a:off x="1752600" y="1542226"/>
              <a:ext cx="1440000" cy="1440000"/>
              <a:chOff x="304800" y="1858144"/>
              <a:chExt cx="2160000" cy="2160000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51DCCFC5-8A5C-4660-A5F4-33F875D85F6A}"/>
                  </a:ext>
                </a:extLst>
              </p:cNvPr>
              <p:cNvSpPr/>
              <p:nvPr/>
            </p:nvSpPr>
            <p:spPr>
              <a:xfrm>
                <a:off x="304800" y="1858144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endParaRPr lang="ko-KR" altLang="en-US" dirty="0"/>
              </a:p>
            </p:txBody>
          </p:sp>
          <p:pic>
            <p:nvPicPr>
              <p:cNvPr id="68" name="그래픽 67" descr="웹 디자인">
                <a:extLst>
                  <a:ext uri="{FF2B5EF4-FFF2-40B4-BE49-F238E27FC236}">
                    <a16:creationId xmlns:a16="http://schemas.microsoft.com/office/drawing/2014/main" id="{E334DEE7-A002-48EA-AC23-59C86D59C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65200" y="2320226"/>
                <a:ext cx="828001" cy="956374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876C75E-4CFC-49B3-B09E-8712A49BC02D}"/>
                  </a:ext>
                </a:extLst>
              </p:cNvPr>
              <p:cNvSpPr txBox="1"/>
              <p:nvPr/>
            </p:nvSpPr>
            <p:spPr>
              <a:xfrm>
                <a:off x="692997" y="3124200"/>
                <a:ext cx="1440603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수의사</a:t>
                </a:r>
                <a:endPara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93A5B02-586C-4542-BABB-8638A84F198D}"/>
                </a:ext>
              </a:extLst>
            </p:cNvPr>
            <p:cNvGrpSpPr/>
            <p:nvPr/>
          </p:nvGrpSpPr>
          <p:grpSpPr>
            <a:xfrm>
              <a:off x="5215552" y="1752600"/>
              <a:ext cx="1440000" cy="1440000"/>
              <a:chOff x="5386945" y="2261111"/>
              <a:chExt cx="1445197" cy="139648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89531725-AA93-442B-B3AB-4032FA08906F}"/>
                  </a:ext>
                </a:extLst>
              </p:cNvPr>
              <p:cNvSpPr/>
              <p:nvPr/>
            </p:nvSpPr>
            <p:spPr>
              <a:xfrm>
                <a:off x="5428039" y="2261111"/>
                <a:ext cx="1366088" cy="136608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endParaRPr lang="ko-KR" altLang="en-US" dirty="0"/>
              </a:p>
            </p:txBody>
          </p:sp>
          <p:pic>
            <p:nvPicPr>
              <p:cNvPr id="72" name="그래픽 71" descr="컴퓨터">
                <a:extLst>
                  <a:ext uri="{FF2B5EF4-FFF2-40B4-BE49-F238E27FC236}">
                    <a16:creationId xmlns:a16="http://schemas.microsoft.com/office/drawing/2014/main" id="{22229856-E556-4A7D-B0D1-A57A3502E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35548" y="2383539"/>
                <a:ext cx="772403" cy="845615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2C9FC1F-4A28-4D77-8F82-6BCF58364366}"/>
                  </a:ext>
                </a:extLst>
              </p:cNvPr>
              <p:cNvSpPr txBox="1"/>
              <p:nvPr/>
            </p:nvSpPr>
            <p:spPr>
              <a:xfrm>
                <a:off x="5386945" y="3134380"/>
                <a:ext cx="14451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구해독 </a:t>
                </a:r>
                <a:endParaRPr lang="en-US" altLang="ko-KR" sz="140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algn="ctr"/>
                <a:r>
                  <a:rPr lang="en-US" altLang="ko-KR" sz="140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SERVER</a:t>
                </a:r>
                <a:endParaRPr lang="ko-KR" altLang="en-US" sz="14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BFB720D-6BCA-4DC3-AFA3-E04ED39180E0}"/>
                </a:ext>
              </a:extLst>
            </p:cNvPr>
            <p:cNvGrpSpPr/>
            <p:nvPr/>
          </p:nvGrpSpPr>
          <p:grpSpPr>
            <a:xfrm>
              <a:off x="5223352" y="3436800"/>
              <a:ext cx="1440000" cy="1440000"/>
              <a:chOff x="4881411" y="3372573"/>
              <a:chExt cx="1440000" cy="1440000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E59C69C9-7E44-4AED-87B7-9235669F2C1E}"/>
                  </a:ext>
                </a:extLst>
              </p:cNvPr>
              <p:cNvGrpSpPr/>
              <p:nvPr/>
            </p:nvGrpSpPr>
            <p:grpSpPr>
              <a:xfrm>
                <a:off x="4881411" y="3372573"/>
                <a:ext cx="1440000" cy="1440000"/>
                <a:chOff x="5386946" y="2261111"/>
                <a:chExt cx="1445197" cy="1396489"/>
              </a:xfrm>
            </p:grpSpPr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2AA916A-B282-4CC0-9209-92BF7EDF87AB}"/>
                    </a:ext>
                  </a:extLst>
                </p:cNvPr>
                <p:cNvSpPr/>
                <p:nvPr/>
              </p:nvSpPr>
              <p:spPr>
                <a:xfrm>
                  <a:off x="5428039" y="2261111"/>
                  <a:ext cx="1366088" cy="136608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762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</a:rPr>
                    <a:t> </a:t>
                  </a:r>
                  <a:endParaRPr lang="ko-KR" altLang="en-US" dirty="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25448DB6-5B6A-422C-93E2-86EA7784D27A}"/>
                    </a:ext>
                  </a:extLst>
                </p:cNvPr>
                <p:cNvSpPr txBox="1"/>
                <p:nvPr/>
              </p:nvSpPr>
              <p:spPr>
                <a:xfrm>
                  <a:off x="5386946" y="3134380"/>
                  <a:ext cx="14451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>
                      <a:solidFill>
                        <a:schemeClr val="bg1"/>
                      </a:solidFill>
                      <a:latin typeface="KoPubWorld돋움체_Pro Bold" panose="00000800000000000000" pitchFamily="50" charset="-127"/>
                      <a:ea typeface="KoPubWorld돋움체_Pro Bold" panose="00000800000000000000" pitchFamily="50" charset="-127"/>
                      <a:cs typeface="KoPubWorld돋움체_Pro Bold" panose="00000800000000000000" pitchFamily="50" charset="-127"/>
                    </a:rPr>
                    <a:t>구해독 </a:t>
                  </a:r>
                  <a:endParaRPr lang="en-US" altLang="ko-KR" sz="140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  <a:latin typeface="KoPubWorld돋움체_Pro Bold" panose="00000800000000000000" pitchFamily="50" charset="-127"/>
                      <a:ea typeface="KoPubWorld돋움체_Pro Bold" panose="00000800000000000000" pitchFamily="50" charset="-127"/>
                      <a:cs typeface="KoPubWorld돋움체_Pro Bold" panose="00000800000000000000" pitchFamily="50" charset="-127"/>
                    </a:rPr>
                    <a:t>SERVER</a:t>
                  </a:r>
                  <a:endParaRPr lang="ko-KR" altLang="en-US" sz="1400" dirty="0">
                    <a:solidFill>
                      <a:schemeClr val="bg1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endParaRPr>
                </a:p>
              </p:txBody>
            </p:sp>
          </p:grpSp>
          <p:pic>
            <p:nvPicPr>
              <p:cNvPr id="14" name="그래픽 13" descr="데이터베이스">
                <a:extLst>
                  <a:ext uri="{FF2B5EF4-FFF2-40B4-BE49-F238E27FC236}">
                    <a16:creationId xmlns:a16="http://schemas.microsoft.com/office/drawing/2014/main" id="{F55E759B-D3CD-45D2-898F-5EEDE5212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130800" y="341098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0F48606-10AB-4BF4-848E-0AB83F1B9346}"/>
                </a:ext>
              </a:extLst>
            </p:cNvPr>
            <p:cNvSpPr/>
            <p:nvPr/>
          </p:nvSpPr>
          <p:spPr>
            <a:xfrm>
              <a:off x="3576099" y="1600204"/>
              <a:ext cx="1152110" cy="296570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87F21D60-3F77-4B8D-AA25-27DB2B899CC7}"/>
                </a:ext>
              </a:extLst>
            </p:cNvPr>
            <p:cNvCxnSpPr/>
            <p:nvPr/>
          </p:nvCxnSpPr>
          <p:spPr>
            <a:xfrm>
              <a:off x="3352800" y="4071356"/>
              <a:ext cx="150723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21870E3-3B3A-4162-B741-7A34C7D370EA}"/>
                </a:ext>
              </a:extLst>
            </p:cNvPr>
            <p:cNvSpPr/>
            <p:nvPr/>
          </p:nvSpPr>
          <p:spPr>
            <a:xfrm>
              <a:off x="3276600" y="3048000"/>
              <a:ext cx="1700582" cy="40378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bg1"/>
                  </a:solidFill>
                </a:rPr>
                <a:t>네트워크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3C12680-FC18-4CED-AA34-FC491E421903}"/>
                </a:ext>
              </a:extLst>
            </p:cNvPr>
            <p:cNvSpPr/>
            <p:nvPr/>
          </p:nvSpPr>
          <p:spPr>
            <a:xfrm>
              <a:off x="5085386" y="1447800"/>
              <a:ext cx="3982414" cy="3733797"/>
            </a:xfrm>
            <a:prstGeom prst="round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398864-B404-48B9-B7ED-7D76CA45D954}"/>
                </a:ext>
              </a:extLst>
            </p:cNvPr>
            <p:cNvSpPr txBox="1"/>
            <p:nvPr/>
          </p:nvSpPr>
          <p:spPr>
            <a:xfrm>
              <a:off x="6705600" y="1532467"/>
              <a:ext cx="2533312" cy="3560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회원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상품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예약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질병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진단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병원 정보 </a:t>
              </a:r>
              <a:r>
                <a:rPr lang="en-US" altLang="ko-KR" sz="1300"/>
                <a:t>Table</a:t>
              </a:r>
            </a:p>
            <a:p>
              <a:pPr marL="285750" indent="-285750">
                <a:buFontTx/>
                <a:buChar char="-"/>
              </a:pPr>
              <a:endParaRPr lang="en-US" altLang="ko-KR" sz="130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반려 견 입력정보와 질병 </a:t>
              </a:r>
              <a:r>
                <a:rPr lang="en-US" altLang="ko-KR" sz="1300"/>
                <a:t>   </a:t>
              </a:r>
              <a:r>
                <a:rPr lang="ko-KR" altLang="en-US" sz="1300"/>
                <a:t>정보 비교후 진단 정보제공</a:t>
              </a:r>
              <a:endParaRPr lang="en-US" altLang="ko-KR" sz="130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음식 상품 유효기간 체크</a:t>
              </a:r>
              <a:endParaRPr lang="en-US" altLang="ko-KR" sz="130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300"/>
                <a:t>사용자의 주소와 병원 주소 비교 및 병원 추천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1505B6D-8089-42F8-BF87-8891A4BFDB5C}"/>
                </a:ext>
              </a:extLst>
            </p:cNvPr>
            <p:cNvSpPr txBox="1"/>
            <p:nvPr/>
          </p:nvSpPr>
          <p:spPr>
            <a:xfrm>
              <a:off x="3820546" y="3822412"/>
              <a:ext cx="90385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/>
                <a:t>  ② ④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0E339AA-D0AB-4541-955B-BFD3266931AE}"/>
                </a:ext>
              </a:extLst>
            </p:cNvPr>
            <p:cNvGrpSpPr/>
            <p:nvPr/>
          </p:nvGrpSpPr>
          <p:grpSpPr>
            <a:xfrm>
              <a:off x="3328800" y="1752600"/>
              <a:ext cx="1548000" cy="572868"/>
              <a:chOff x="3328800" y="1905000"/>
              <a:chExt cx="1548000" cy="572868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2A394798-B757-47A3-A2AD-267B85877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9565" y="2157663"/>
                <a:ext cx="15072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8BEE72C-9EB4-4A1E-945C-DF961F87BC52}"/>
                  </a:ext>
                </a:extLst>
              </p:cNvPr>
              <p:cNvCxnSpPr/>
              <p:nvPr/>
            </p:nvCxnSpPr>
            <p:spPr>
              <a:xfrm>
                <a:off x="3328800" y="2444492"/>
                <a:ext cx="1548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DC4D88-39B6-4309-9EF1-191B8CAD6780}"/>
                  </a:ext>
                </a:extLst>
              </p:cNvPr>
              <p:cNvSpPr txBox="1"/>
              <p:nvPr/>
            </p:nvSpPr>
            <p:spPr>
              <a:xfrm>
                <a:off x="3896746" y="1905000"/>
                <a:ext cx="90385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/>
                  <a:t>  ①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683015-6B26-4B7E-B649-D0F32BB552DB}"/>
                  </a:ext>
                </a:extLst>
              </p:cNvPr>
              <p:cNvSpPr txBox="1"/>
              <p:nvPr/>
            </p:nvSpPr>
            <p:spPr>
              <a:xfrm>
                <a:off x="3781926" y="2185480"/>
                <a:ext cx="90385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/>
                  <a:t>  ③  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457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8DE7ED-D4F6-4A53-BB88-B13EF0AACD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4024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19CF9FC-CF35-4388-896C-DC47F2746F99}"/>
              </a:ext>
            </a:extLst>
          </p:cNvPr>
          <p:cNvGrpSpPr/>
          <p:nvPr/>
        </p:nvGrpSpPr>
        <p:grpSpPr>
          <a:xfrm>
            <a:off x="6248400" y="158376"/>
            <a:ext cx="4320000" cy="2880000"/>
            <a:chOff x="6248400" y="381400"/>
            <a:chExt cx="5029200" cy="31016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8CEB167-D3CC-453A-BE9A-5A2A45708B8B}"/>
                </a:ext>
              </a:extLst>
            </p:cNvPr>
            <p:cNvSpPr/>
            <p:nvPr/>
          </p:nvSpPr>
          <p:spPr>
            <a:xfrm>
              <a:off x="6248400" y="648100"/>
              <a:ext cx="5029200" cy="28349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32BE8F4-5FF3-4261-98A9-5B8AF694FAA9}"/>
                </a:ext>
              </a:extLst>
            </p:cNvPr>
            <p:cNvSpPr/>
            <p:nvPr/>
          </p:nvSpPr>
          <p:spPr>
            <a:xfrm>
              <a:off x="6477000" y="1049420"/>
              <a:ext cx="2160000" cy="3600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회원 관리 모듈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A245696-F1B3-4CAA-85E1-B953BDFB031B}"/>
                </a:ext>
              </a:extLst>
            </p:cNvPr>
            <p:cNvSpPr/>
            <p:nvPr/>
          </p:nvSpPr>
          <p:spPr>
            <a:xfrm>
              <a:off x="8839200" y="1061780"/>
              <a:ext cx="2160000" cy="3600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상품 관리 모듈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199CA1E-4C65-4E26-A66A-1928E819DB5B}"/>
                </a:ext>
              </a:extLst>
            </p:cNvPr>
            <p:cNvSpPr/>
            <p:nvPr/>
          </p:nvSpPr>
          <p:spPr>
            <a:xfrm>
              <a:off x="6477000" y="1532700"/>
              <a:ext cx="2160000" cy="3600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수익 관리 모듈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6B2B21C-2A60-4763-BC7F-76ED31D56DC2}"/>
                </a:ext>
              </a:extLst>
            </p:cNvPr>
            <p:cNvSpPr/>
            <p:nvPr/>
          </p:nvSpPr>
          <p:spPr>
            <a:xfrm>
              <a:off x="8851900" y="1526940"/>
              <a:ext cx="2160000" cy="3600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 반려견 관리 모듈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C03D51F-5884-403A-8616-856E40501B2D}"/>
                </a:ext>
              </a:extLst>
            </p:cNvPr>
            <p:cNvSpPr/>
            <p:nvPr/>
          </p:nvSpPr>
          <p:spPr>
            <a:xfrm>
              <a:off x="6477000" y="2020040"/>
              <a:ext cx="2160000" cy="3600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병원 관리 모듈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269EFAF-27DF-403B-B781-0595F7AB900D}"/>
                </a:ext>
              </a:extLst>
            </p:cNvPr>
            <p:cNvSpPr/>
            <p:nvPr/>
          </p:nvSpPr>
          <p:spPr>
            <a:xfrm>
              <a:off x="8851900" y="2009880"/>
              <a:ext cx="2160000" cy="3600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질병 관리 모듈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1A3D2D4-2C3C-4853-A4CC-5712ECA3496C}"/>
                </a:ext>
              </a:extLst>
            </p:cNvPr>
            <p:cNvSpPr/>
            <p:nvPr/>
          </p:nvSpPr>
          <p:spPr>
            <a:xfrm>
              <a:off x="8864600" y="2514600"/>
              <a:ext cx="2160000" cy="3600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300">
                  <a:solidFill>
                    <a:schemeClr val="tx1"/>
                  </a:solidFill>
                </a:rPr>
                <a:t>Bootstrap</a:t>
              </a:r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7759B78-C20C-4A8E-A585-0A6724B515FD}"/>
                </a:ext>
              </a:extLst>
            </p:cNvPr>
            <p:cNvSpPr/>
            <p:nvPr/>
          </p:nvSpPr>
          <p:spPr>
            <a:xfrm>
              <a:off x="6477000" y="2514600"/>
              <a:ext cx="2160000" cy="3600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300">
                  <a:solidFill>
                    <a:schemeClr val="tx1"/>
                  </a:solidFill>
                </a:rPr>
                <a:t>Mustache</a:t>
              </a:r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4392628-5704-4DCE-AE16-DDEDFB757B06}"/>
                </a:ext>
              </a:extLst>
            </p:cNvPr>
            <p:cNvSpPr/>
            <p:nvPr/>
          </p:nvSpPr>
          <p:spPr>
            <a:xfrm>
              <a:off x="6436360" y="3010240"/>
              <a:ext cx="4547600" cy="3600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300">
                  <a:solidFill>
                    <a:schemeClr val="tx1"/>
                  </a:solidFill>
                </a:rPr>
                <a:t>OS(Windwos or Mac</a:t>
              </a:r>
              <a:endParaRPr lang="ko-KR" altLang="en-US" sz="1300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4DCAFA5-8D7A-4A31-861E-92998F626452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7557000" y="2874600"/>
              <a:ext cx="0" cy="13056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A04F9C8-A3EF-43A8-AC03-D42061F69D7B}"/>
                </a:ext>
              </a:extLst>
            </p:cNvPr>
            <p:cNvCxnSpPr>
              <a:cxnSpLocks/>
            </p:cNvCxnSpPr>
            <p:nvPr/>
          </p:nvCxnSpPr>
          <p:spPr>
            <a:xfrm>
              <a:off x="9944600" y="2874600"/>
              <a:ext cx="0" cy="13056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98C72BB2-1CEC-4450-8714-61C53D17E816}"/>
                </a:ext>
              </a:extLst>
            </p:cNvPr>
            <p:cNvSpPr/>
            <p:nvPr/>
          </p:nvSpPr>
          <p:spPr>
            <a:xfrm>
              <a:off x="6629400" y="381400"/>
              <a:ext cx="1524000" cy="5334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Administer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C28A10-002E-4A52-9F19-79EE532AC543}"/>
              </a:ext>
            </a:extLst>
          </p:cNvPr>
          <p:cNvSpPr/>
          <p:nvPr/>
        </p:nvSpPr>
        <p:spPr>
          <a:xfrm>
            <a:off x="914400" y="390136"/>
            <a:ext cx="5040000" cy="29886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E093DE-AE91-4B4D-A98F-3C068F2C9B6E}"/>
              </a:ext>
            </a:extLst>
          </p:cNvPr>
          <p:cNvSpPr/>
          <p:nvPr/>
        </p:nvSpPr>
        <p:spPr>
          <a:xfrm>
            <a:off x="1143491" y="747872"/>
            <a:ext cx="2164638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사용자 인증 모듈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6C80695-47CB-4050-B14D-046871CAFA30}"/>
              </a:ext>
            </a:extLst>
          </p:cNvPr>
          <p:cNvSpPr/>
          <p:nvPr/>
        </p:nvSpPr>
        <p:spPr>
          <a:xfrm>
            <a:off x="3510764" y="758890"/>
            <a:ext cx="2164638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상품 등록</a:t>
            </a:r>
            <a:r>
              <a:rPr lang="en-US" altLang="ko-KR" sz="1200">
                <a:solidFill>
                  <a:schemeClr val="tx1"/>
                </a:solidFill>
              </a:rPr>
              <a:t>/</a:t>
            </a:r>
            <a:r>
              <a:rPr lang="ko-KR" altLang="en-US" sz="1200">
                <a:solidFill>
                  <a:schemeClr val="tx1"/>
                </a:solidFill>
              </a:rPr>
              <a:t>조회</a:t>
            </a:r>
            <a:r>
              <a:rPr lang="en-US" altLang="ko-KR" sz="1200">
                <a:solidFill>
                  <a:schemeClr val="tx1"/>
                </a:solidFill>
              </a:rPr>
              <a:t>/</a:t>
            </a:r>
            <a:r>
              <a:rPr lang="ko-KR" altLang="en-US" sz="1200">
                <a:solidFill>
                  <a:schemeClr val="tx1"/>
                </a:solidFill>
              </a:rPr>
              <a:t>수정 모듈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1E865B5-2F08-46F0-B675-C1ACE032987E}"/>
              </a:ext>
            </a:extLst>
          </p:cNvPr>
          <p:cNvSpPr/>
          <p:nvPr/>
        </p:nvSpPr>
        <p:spPr>
          <a:xfrm>
            <a:off x="1143491" y="1178667"/>
            <a:ext cx="2164638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진단정보 조회 모듈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33507F-AF55-4AB8-8E5E-20EBB09F623C}"/>
              </a:ext>
            </a:extLst>
          </p:cNvPr>
          <p:cNvSpPr/>
          <p:nvPr/>
        </p:nvSpPr>
        <p:spPr>
          <a:xfrm>
            <a:off x="3523491" y="1173532"/>
            <a:ext cx="2164638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상품 구매</a:t>
            </a:r>
            <a:r>
              <a:rPr lang="en-US" altLang="ko-KR" sz="1200">
                <a:solidFill>
                  <a:schemeClr val="tx1"/>
                </a:solidFill>
              </a:rPr>
              <a:t>/</a:t>
            </a:r>
            <a:r>
              <a:rPr lang="ko-KR" altLang="en-US" sz="1200">
                <a:solidFill>
                  <a:schemeClr val="tx1"/>
                </a:solidFill>
              </a:rPr>
              <a:t>조회 모듈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A2D5B4-1014-4102-92CC-55F5D114DE11}"/>
              </a:ext>
            </a:extLst>
          </p:cNvPr>
          <p:cNvSpPr/>
          <p:nvPr/>
        </p:nvSpPr>
        <p:spPr>
          <a:xfrm>
            <a:off x="1143491" y="1613081"/>
            <a:ext cx="2164638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결제 구매</a:t>
            </a:r>
            <a:r>
              <a:rPr lang="en-US" altLang="ko-KR" sz="1200">
                <a:solidFill>
                  <a:schemeClr val="tx1"/>
                </a:solidFill>
              </a:rPr>
              <a:t>/</a:t>
            </a:r>
            <a:r>
              <a:rPr lang="ko-KR" altLang="en-US" sz="1200">
                <a:solidFill>
                  <a:schemeClr val="tx1"/>
                </a:solidFill>
              </a:rPr>
              <a:t>환불 모듈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84662BD-62A7-4D42-AF3D-F9D6C189B577}"/>
              </a:ext>
            </a:extLst>
          </p:cNvPr>
          <p:cNvSpPr/>
          <p:nvPr/>
        </p:nvSpPr>
        <p:spPr>
          <a:xfrm>
            <a:off x="3523491" y="1604024"/>
            <a:ext cx="2164638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병원 추천 모듈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12DA112-447E-4B4A-B4D2-065F808BEF23}"/>
              </a:ext>
            </a:extLst>
          </p:cNvPr>
          <p:cNvSpPr/>
          <p:nvPr/>
        </p:nvSpPr>
        <p:spPr>
          <a:xfrm>
            <a:off x="1143491" y="2042966"/>
            <a:ext cx="2164638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예약 등록</a:t>
            </a:r>
            <a:r>
              <a:rPr lang="en-US" altLang="ko-KR" sz="1200">
                <a:solidFill>
                  <a:schemeClr val="tx1"/>
                </a:solidFill>
              </a:rPr>
              <a:t>/</a:t>
            </a:r>
            <a:r>
              <a:rPr lang="ko-KR" altLang="en-US" sz="1200">
                <a:solidFill>
                  <a:schemeClr val="tx1"/>
                </a:solidFill>
              </a:rPr>
              <a:t>조회</a:t>
            </a:r>
            <a:r>
              <a:rPr lang="en-US" altLang="ko-KR" sz="1200">
                <a:solidFill>
                  <a:schemeClr val="tx1"/>
                </a:solidFill>
              </a:rPr>
              <a:t>/</a:t>
            </a:r>
            <a:r>
              <a:rPr lang="ko-KR" altLang="en-US" sz="1200">
                <a:solidFill>
                  <a:schemeClr val="tx1"/>
                </a:solidFill>
              </a:rPr>
              <a:t>수정 모듈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AEA524E-B801-46F4-BDFF-20167C998828}"/>
              </a:ext>
            </a:extLst>
          </p:cNvPr>
          <p:cNvSpPr/>
          <p:nvPr/>
        </p:nvSpPr>
        <p:spPr>
          <a:xfrm>
            <a:off x="3523491" y="2043572"/>
            <a:ext cx="2164638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반려견 등록</a:t>
            </a:r>
            <a:r>
              <a:rPr lang="en-US" altLang="ko-KR" sz="1200">
                <a:solidFill>
                  <a:schemeClr val="tx1"/>
                </a:solidFill>
              </a:rPr>
              <a:t>/</a:t>
            </a:r>
            <a:r>
              <a:rPr lang="ko-KR" altLang="en-US" sz="1200">
                <a:solidFill>
                  <a:schemeClr val="tx1"/>
                </a:solidFill>
              </a:rPr>
              <a:t>수정</a:t>
            </a:r>
            <a:r>
              <a:rPr lang="en-US" altLang="ko-KR" sz="1200">
                <a:solidFill>
                  <a:schemeClr val="tx1"/>
                </a:solidFill>
              </a:rPr>
              <a:t>/</a:t>
            </a:r>
            <a:r>
              <a:rPr lang="ko-KR" altLang="en-US" sz="1200">
                <a:solidFill>
                  <a:schemeClr val="tx1"/>
                </a:solidFill>
              </a:rPr>
              <a:t>삭제 모듈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FD9534E-7EE5-41A7-B074-9DF9ED8C6DD7}"/>
              </a:ext>
            </a:extLst>
          </p:cNvPr>
          <p:cNvSpPr/>
          <p:nvPr/>
        </p:nvSpPr>
        <p:spPr>
          <a:xfrm>
            <a:off x="3536219" y="2480250"/>
            <a:ext cx="2164638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>
                <a:solidFill>
                  <a:schemeClr val="tx1"/>
                </a:solidFill>
              </a:rPr>
              <a:t>Bootstrap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B13C560-79D9-45F5-B306-44C5123D586C}"/>
              </a:ext>
            </a:extLst>
          </p:cNvPr>
          <p:cNvSpPr/>
          <p:nvPr/>
        </p:nvSpPr>
        <p:spPr>
          <a:xfrm>
            <a:off x="1143491" y="2480250"/>
            <a:ext cx="2164638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>
                <a:solidFill>
                  <a:schemeClr val="tx1"/>
                </a:solidFill>
              </a:rPr>
              <a:t>Mustache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855600C-B28C-4C8A-825B-84E4C068B72F}"/>
              </a:ext>
            </a:extLst>
          </p:cNvPr>
          <p:cNvSpPr/>
          <p:nvPr/>
        </p:nvSpPr>
        <p:spPr>
          <a:xfrm>
            <a:off x="1102764" y="2922063"/>
            <a:ext cx="4557366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>
                <a:solidFill>
                  <a:schemeClr val="tx1"/>
                </a:solidFill>
              </a:rPr>
              <a:t>OS(Windwos or Mac</a:t>
            </a:r>
            <a:endParaRPr lang="ko-KR" altLang="en-US" sz="130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8D63D70-6840-44C0-BE67-A2266180D78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225811" y="2801154"/>
            <a:ext cx="0" cy="116381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7636741-F67B-488A-8C31-E62FC31DEC7C}"/>
              </a:ext>
            </a:extLst>
          </p:cNvPr>
          <p:cNvCxnSpPr>
            <a:cxnSpLocks/>
          </p:cNvCxnSpPr>
          <p:nvPr/>
        </p:nvCxnSpPr>
        <p:spPr>
          <a:xfrm>
            <a:off x="4618538" y="2801154"/>
            <a:ext cx="0" cy="116381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DFC16AA-367C-478B-B21E-6441866925D7}"/>
              </a:ext>
            </a:extLst>
          </p:cNvPr>
          <p:cNvSpPr/>
          <p:nvPr/>
        </p:nvSpPr>
        <p:spPr>
          <a:xfrm>
            <a:off x="1296218" y="152400"/>
            <a:ext cx="1527273" cy="47547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Client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DFA190-5031-40B8-AE6A-E1519B09E5C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434400" y="3378815"/>
            <a:ext cx="0" cy="373585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B6CA3D-E35B-44DC-9329-159AD6FC90C4}"/>
              </a:ext>
            </a:extLst>
          </p:cNvPr>
          <p:cNvSpPr/>
          <p:nvPr/>
        </p:nvSpPr>
        <p:spPr>
          <a:xfrm>
            <a:off x="914400" y="3752562"/>
            <a:ext cx="5040000" cy="28768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0EA923E-711B-47BF-8904-3D6D299BEC7F}"/>
              </a:ext>
            </a:extLst>
          </p:cNvPr>
          <p:cNvSpPr/>
          <p:nvPr/>
        </p:nvSpPr>
        <p:spPr>
          <a:xfrm>
            <a:off x="1102764" y="5791200"/>
            <a:ext cx="4557366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>
                <a:solidFill>
                  <a:schemeClr val="tx1"/>
                </a:solidFill>
              </a:rPr>
              <a:t>Maven(Bean Inject pom_xml)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B441FA8-8559-46E4-9DAF-473508622F82}"/>
              </a:ext>
            </a:extLst>
          </p:cNvPr>
          <p:cNvSpPr/>
          <p:nvPr/>
        </p:nvSpPr>
        <p:spPr>
          <a:xfrm>
            <a:off x="1296218" y="3514825"/>
            <a:ext cx="1527273" cy="47547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Administer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38C15DE-AA54-4E1C-9587-BD8B38BD7FBE}"/>
              </a:ext>
            </a:extLst>
          </p:cNvPr>
          <p:cNvCxnSpPr>
            <a:cxnSpLocks/>
            <a:stCxn id="63" idx="3"/>
            <a:endCxn id="85" idx="2"/>
          </p:cNvCxnSpPr>
          <p:nvPr/>
        </p:nvCxnSpPr>
        <p:spPr>
          <a:xfrm>
            <a:off x="5954400" y="5190981"/>
            <a:ext cx="404065" cy="1720"/>
          </a:xfrm>
          <a:prstGeom prst="line">
            <a:avLst/>
          </a:prstGeom>
          <a:ln w="28575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3E11A964-081F-49D2-939B-2E2F30E7DDA7}"/>
              </a:ext>
            </a:extLst>
          </p:cNvPr>
          <p:cNvGrpSpPr/>
          <p:nvPr/>
        </p:nvGrpSpPr>
        <p:grpSpPr>
          <a:xfrm>
            <a:off x="6358465" y="4077735"/>
            <a:ext cx="1845164" cy="2229931"/>
            <a:chOff x="6410960" y="4110297"/>
            <a:chExt cx="1845164" cy="2229931"/>
          </a:xfrm>
        </p:grpSpPr>
        <p:sp>
          <p:nvSpPr>
            <p:cNvPr id="85" name="원통형 84">
              <a:extLst>
                <a:ext uri="{FF2B5EF4-FFF2-40B4-BE49-F238E27FC236}">
                  <a16:creationId xmlns:a16="http://schemas.microsoft.com/office/drawing/2014/main" id="{F08FDEA8-50AE-46C7-834C-75EE4E1B7161}"/>
                </a:ext>
              </a:extLst>
            </p:cNvPr>
            <p:cNvSpPr/>
            <p:nvPr/>
          </p:nvSpPr>
          <p:spPr>
            <a:xfrm>
              <a:off x="6410960" y="4110297"/>
              <a:ext cx="1845164" cy="2229931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endParaRPr lang="en-US" altLang="ko-KR" sz="100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endParaRPr lang="en-US" altLang="ko-KR" sz="100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000">
                  <a:solidFill>
                    <a:schemeClr val="tx1"/>
                  </a:solidFill>
                </a:rPr>
                <a:t>회원 정보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000">
                  <a:solidFill>
                    <a:schemeClr val="tx1"/>
                  </a:solidFill>
                </a:rPr>
                <a:t>상품 정보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000">
                  <a:solidFill>
                    <a:schemeClr val="tx1"/>
                  </a:solidFill>
                </a:rPr>
                <a:t>진단 정보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000">
                  <a:solidFill>
                    <a:schemeClr val="tx1"/>
                  </a:solidFill>
                </a:rPr>
                <a:t>질병 정보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000">
                  <a:solidFill>
                    <a:schemeClr val="tx1"/>
                  </a:solidFill>
                </a:rPr>
                <a:t>수익 정보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000">
                  <a:solidFill>
                    <a:schemeClr val="tx1"/>
                  </a:solidFill>
                </a:rPr>
                <a:t>예약 정보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000">
                  <a:solidFill>
                    <a:schemeClr val="tx1"/>
                  </a:solidFill>
                </a:rPr>
                <a:t>병원 정보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F93AAE5-6902-4DCA-A48A-B3EDE85C3CF7}"/>
                </a:ext>
              </a:extLst>
            </p:cNvPr>
            <p:cNvSpPr/>
            <p:nvPr/>
          </p:nvSpPr>
          <p:spPr>
            <a:xfrm>
              <a:off x="6812280" y="4217726"/>
              <a:ext cx="1104888" cy="23465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300">
                  <a:solidFill>
                    <a:schemeClr val="tx1"/>
                  </a:solidFill>
                </a:rPr>
                <a:t>Mysql DB</a:t>
              </a:r>
              <a:endParaRPr lang="ko-KR" altLang="en-US" sz="1300">
                <a:solidFill>
                  <a:schemeClr val="tx1"/>
                </a:solidFill>
              </a:endParaRPr>
            </a:p>
          </p:txBody>
        </p:sp>
      </p:grp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0BA8DDBE-CB4B-4847-8926-A084494F3C64}"/>
              </a:ext>
            </a:extLst>
          </p:cNvPr>
          <p:cNvSpPr/>
          <p:nvPr/>
        </p:nvSpPr>
        <p:spPr>
          <a:xfrm>
            <a:off x="2895600" y="3822997"/>
            <a:ext cx="900000" cy="33921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외부 모듈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6CC256FC-43F4-4243-A1BE-EE0D1BD49DBB}"/>
              </a:ext>
            </a:extLst>
          </p:cNvPr>
          <p:cNvSpPr/>
          <p:nvPr/>
        </p:nvSpPr>
        <p:spPr>
          <a:xfrm>
            <a:off x="3867750" y="3819625"/>
            <a:ext cx="900000" cy="33921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외부 모듈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2716D7FC-BF87-4788-B4BE-6CB424209B22}"/>
              </a:ext>
            </a:extLst>
          </p:cNvPr>
          <p:cNvSpPr/>
          <p:nvPr/>
        </p:nvSpPr>
        <p:spPr>
          <a:xfrm>
            <a:off x="4838300" y="3819625"/>
            <a:ext cx="900000" cy="33921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외부 모듈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3731454-5F1C-4141-ABAF-825FA9BB03F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408400" y="3038376"/>
            <a:ext cx="0" cy="466824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834A983-159E-4AB7-B92F-6527DB12AAB7}"/>
              </a:ext>
            </a:extLst>
          </p:cNvPr>
          <p:cNvCxnSpPr>
            <a:cxnSpLocks/>
          </p:cNvCxnSpPr>
          <p:nvPr/>
        </p:nvCxnSpPr>
        <p:spPr>
          <a:xfrm flipH="1">
            <a:off x="4872594" y="3505200"/>
            <a:ext cx="3530995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6740FEBF-0025-4B79-BD0F-01352EB062FB}"/>
              </a:ext>
            </a:extLst>
          </p:cNvPr>
          <p:cNvCxnSpPr>
            <a:cxnSpLocks/>
          </p:cNvCxnSpPr>
          <p:nvPr/>
        </p:nvCxnSpPr>
        <p:spPr>
          <a:xfrm>
            <a:off x="4872594" y="3505200"/>
            <a:ext cx="0" cy="24720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B6AF1A10-6A0C-4D16-8BD1-C8ADCDB91D53}"/>
              </a:ext>
            </a:extLst>
          </p:cNvPr>
          <p:cNvSpPr/>
          <p:nvPr/>
        </p:nvSpPr>
        <p:spPr>
          <a:xfrm>
            <a:off x="1325810" y="4537586"/>
            <a:ext cx="900000" cy="33921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JPA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70EA81BF-7342-4CB1-BC29-292D85D8285E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3345600" y="4162211"/>
            <a:ext cx="0" cy="5400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CEE239A3-3733-43C2-BE92-F70EEBA486C6}"/>
              </a:ext>
            </a:extLst>
          </p:cNvPr>
          <p:cNvCxnSpPr>
            <a:cxnSpLocks/>
          </p:cNvCxnSpPr>
          <p:nvPr/>
        </p:nvCxnSpPr>
        <p:spPr>
          <a:xfrm>
            <a:off x="4332439" y="4162211"/>
            <a:ext cx="0" cy="5400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3CF4F68-FDFF-4A5A-A371-48517879D00A}"/>
              </a:ext>
            </a:extLst>
          </p:cNvPr>
          <p:cNvCxnSpPr>
            <a:cxnSpLocks/>
          </p:cNvCxnSpPr>
          <p:nvPr/>
        </p:nvCxnSpPr>
        <p:spPr>
          <a:xfrm>
            <a:off x="5288300" y="4158839"/>
            <a:ext cx="0" cy="5400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C01054C1-7AFC-41F8-A217-231AF4D5B878}"/>
              </a:ext>
            </a:extLst>
          </p:cNvPr>
          <p:cNvCxnSpPr>
            <a:cxnSpLocks/>
            <a:endCxn id="108" idx="3"/>
          </p:cNvCxnSpPr>
          <p:nvPr/>
        </p:nvCxnSpPr>
        <p:spPr>
          <a:xfrm flipH="1">
            <a:off x="2225810" y="4698839"/>
            <a:ext cx="3062490" cy="8354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9638B563-B21B-4AF2-AD12-71FB7F35804D}"/>
              </a:ext>
            </a:extLst>
          </p:cNvPr>
          <p:cNvSpPr/>
          <p:nvPr/>
        </p:nvSpPr>
        <p:spPr>
          <a:xfrm>
            <a:off x="1325810" y="5305904"/>
            <a:ext cx="900000" cy="33921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SpringBoot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8F40A16F-E769-4028-A73A-1D83A55C0392}"/>
              </a:ext>
            </a:extLst>
          </p:cNvPr>
          <p:cNvSpPr/>
          <p:nvPr/>
        </p:nvSpPr>
        <p:spPr>
          <a:xfrm>
            <a:off x="2300400" y="5308599"/>
            <a:ext cx="900000" cy="33921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AWS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7FA77FB-07F4-41BE-B598-0F3EE6C7B431}"/>
              </a:ext>
            </a:extLst>
          </p:cNvPr>
          <p:cNvSpPr/>
          <p:nvPr/>
        </p:nvSpPr>
        <p:spPr>
          <a:xfrm>
            <a:off x="3291000" y="5308602"/>
            <a:ext cx="900000" cy="33921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JDBC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FA177A70-6B95-4CFF-B156-AE7AA7F35384}"/>
              </a:ext>
            </a:extLst>
          </p:cNvPr>
          <p:cNvSpPr/>
          <p:nvPr/>
        </p:nvSpPr>
        <p:spPr>
          <a:xfrm>
            <a:off x="4281600" y="5308599"/>
            <a:ext cx="900000" cy="33921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MVC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2C96F34D-BCF0-4FD7-BB18-2D2D681164E1}"/>
              </a:ext>
            </a:extLst>
          </p:cNvPr>
          <p:cNvCxnSpPr>
            <a:cxnSpLocks/>
            <a:stCxn id="108" idx="2"/>
            <a:endCxn id="123" idx="0"/>
          </p:cNvCxnSpPr>
          <p:nvPr/>
        </p:nvCxnSpPr>
        <p:spPr>
          <a:xfrm>
            <a:off x="1775810" y="4876800"/>
            <a:ext cx="0" cy="429104"/>
          </a:xfrm>
          <a:prstGeom prst="line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D8B6332F-6882-4BB3-8367-CFCE60DE939B}"/>
              </a:ext>
            </a:extLst>
          </p:cNvPr>
          <p:cNvCxnSpPr>
            <a:stCxn id="123" idx="2"/>
          </p:cNvCxnSpPr>
          <p:nvPr/>
        </p:nvCxnSpPr>
        <p:spPr>
          <a:xfrm>
            <a:off x="1775810" y="5645118"/>
            <a:ext cx="0" cy="14608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4D1453B0-70EA-459C-B569-6BE2E0E7C12C}"/>
              </a:ext>
            </a:extLst>
          </p:cNvPr>
          <p:cNvCxnSpPr/>
          <p:nvPr/>
        </p:nvCxnSpPr>
        <p:spPr>
          <a:xfrm>
            <a:off x="2743200" y="5645118"/>
            <a:ext cx="0" cy="14608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E82F563B-90E3-41DE-BE04-98ED47FFE527}"/>
              </a:ext>
            </a:extLst>
          </p:cNvPr>
          <p:cNvCxnSpPr/>
          <p:nvPr/>
        </p:nvCxnSpPr>
        <p:spPr>
          <a:xfrm>
            <a:off x="3759198" y="5638800"/>
            <a:ext cx="0" cy="14608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F736546A-2FDF-4EB3-896E-1B1CBD49684B}"/>
              </a:ext>
            </a:extLst>
          </p:cNvPr>
          <p:cNvCxnSpPr/>
          <p:nvPr/>
        </p:nvCxnSpPr>
        <p:spPr>
          <a:xfrm>
            <a:off x="4741334" y="5645118"/>
            <a:ext cx="0" cy="14608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A35AA784-89B1-4FC0-B084-40220017C47E}"/>
              </a:ext>
            </a:extLst>
          </p:cNvPr>
          <p:cNvSpPr/>
          <p:nvPr/>
        </p:nvSpPr>
        <p:spPr>
          <a:xfrm>
            <a:off x="1102764" y="6209141"/>
            <a:ext cx="4557366" cy="3209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>
                <a:solidFill>
                  <a:schemeClr val="tx1"/>
                </a:solidFill>
              </a:rPr>
              <a:t>Cent OS7</a:t>
            </a:r>
            <a:endParaRPr lang="ko-KR" altLang="en-US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4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02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개발내용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 구성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3AA8B00-62DC-4DDE-838E-E118147D9450}"/>
              </a:ext>
            </a:extLst>
          </p:cNvPr>
          <p:cNvSpPr/>
          <p:nvPr/>
        </p:nvSpPr>
        <p:spPr>
          <a:xfrm>
            <a:off x="2670065" y="1830796"/>
            <a:ext cx="6851869" cy="4767898"/>
          </a:xfrm>
          <a:prstGeom prst="rect">
            <a:avLst/>
          </a:prstGeom>
          <a:solidFill>
            <a:srgbClr val="D9B1AF">
              <a:alpha val="60000"/>
            </a:srgb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C5030D26-12B6-46A7-8EB0-23F70B64A0CB}"/>
              </a:ext>
            </a:extLst>
          </p:cNvPr>
          <p:cNvSpPr/>
          <p:nvPr/>
        </p:nvSpPr>
        <p:spPr>
          <a:xfrm>
            <a:off x="3051171" y="1587423"/>
            <a:ext cx="6057900" cy="48674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반려견 질병 진단 시스템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&lt;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구해독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&gt;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8D62441-132B-4D66-89B4-7E6A59372A65}"/>
              </a:ext>
            </a:extLst>
          </p:cNvPr>
          <p:cNvSpPr/>
          <p:nvPr/>
        </p:nvSpPr>
        <p:spPr>
          <a:xfrm>
            <a:off x="3048000" y="2341116"/>
            <a:ext cx="2209800" cy="1008000"/>
          </a:xfrm>
          <a:prstGeom prst="rect">
            <a:avLst/>
          </a:prstGeom>
          <a:solidFill>
            <a:srgbClr val="F2F2F2"/>
          </a:solidFill>
          <a:ln w="127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CFE7A4-3791-45E9-853F-4387E7D460AF}"/>
              </a:ext>
            </a:extLst>
          </p:cNvPr>
          <p:cNvSpPr/>
          <p:nvPr/>
        </p:nvSpPr>
        <p:spPr>
          <a:xfrm>
            <a:off x="3154804" y="2573219"/>
            <a:ext cx="97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회원가입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9C23AD3-F9BD-44EB-AFAD-C5730F45D9AF}"/>
              </a:ext>
            </a:extLst>
          </p:cNvPr>
          <p:cNvSpPr/>
          <p:nvPr/>
        </p:nvSpPr>
        <p:spPr>
          <a:xfrm>
            <a:off x="3154804" y="2942001"/>
            <a:ext cx="97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 인증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DDE3B14-E68B-4F86-898E-AF6517FC48CD}"/>
              </a:ext>
            </a:extLst>
          </p:cNvPr>
          <p:cNvSpPr/>
          <p:nvPr/>
        </p:nvSpPr>
        <p:spPr>
          <a:xfrm>
            <a:off x="4211509" y="2568452"/>
            <a:ext cx="97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로그인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9CF7083-B7EE-4379-8CB7-6C579398811C}"/>
              </a:ext>
            </a:extLst>
          </p:cNvPr>
          <p:cNvSpPr/>
          <p:nvPr/>
        </p:nvSpPr>
        <p:spPr>
          <a:xfrm>
            <a:off x="3154804" y="2209569"/>
            <a:ext cx="12827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회원관리 기능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CC1444A-F0EB-4209-9F9D-28AF0B73CE40}"/>
              </a:ext>
            </a:extLst>
          </p:cNvPr>
          <p:cNvSpPr/>
          <p:nvPr/>
        </p:nvSpPr>
        <p:spPr>
          <a:xfrm>
            <a:off x="5340259" y="2341116"/>
            <a:ext cx="1872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3898A60-CA05-4C95-8958-3DF423886A96}"/>
              </a:ext>
            </a:extLst>
          </p:cNvPr>
          <p:cNvSpPr/>
          <p:nvPr/>
        </p:nvSpPr>
        <p:spPr>
          <a:xfrm>
            <a:off x="5447722" y="2209569"/>
            <a:ext cx="12827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시각화 기능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FC542BF5-ABF7-49E1-98D9-09DAE3713996}"/>
              </a:ext>
            </a:extLst>
          </p:cNvPr>
          <p:cNvGrpSpPr/>
          <p:nvPr/>
        </p:nvGrpSpPr>
        <p:grpSpPr>
          <a:xfrm>
            <a:off x="3041717" y="5173758"/>
            <a:ext cx="6127758" cy="1190002"/>
            <a:chOff x="3016242" y="4436534"/>
            <a:chExt cx="6127758" cy="1418225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26C48B8-7267-4268-9555-CD2263FC0449}"/>
                </a:ext>
              </a:extLst>
            </p:cNvPr>
            <p:cNvSpPr/>
            <p:nvPr/>
          </p:nvSpPr>
          <p:spPr>
            <a:xfrm>
              <a:off x="3016242" y="4570923"/>
              <a:ext cx="6127758" cy="1283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C0AE467-B939-4486-AF81-DBAB46BF9B40}"/>
                </a:ext>
              </a:extLst>
            </p:cNvPr>
            <p:cNvSpPr/>
            <p:nvPr/>
          </p:nvSpPr>
          <p:spPr>
            <a:xfrm>
              <a:off x="3129329" y="4436534"/>
              <a:ext cx="1488965" cy="30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데이터베이스</a:t>
              </a: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16C4851-D6F6-4CFC-934A-DEF609084505}"/>
              </a:ext>
            </a:extLst>
          </p:cNvPr>
          <p:cNvSpPr/>
          <p:nvPr/>
        </p:nvSpPr>
        <p:spPr>
          <a:xfrm>
            <a:off x="4209263" y="2942001"/>
            <a:ext cx="97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로그인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API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32214307-C2A7-47B2-A6B1-ABE3C7D8C1FC}"/>
              </a:ext>
            </a:extLst>
          </p:cNvPr>
          <p:cNvGrpSpPr/>
          <p:nvPr/>
        </p:nvGrpSpPr>
        <p:grpSpPr>
          <a:xfrm>
            <a:off x="7297475" y="2204402"/>
            <a:ext cx="1872000" cy="1144714"/>
            <a:chOff x="7543800" y="2032000"/>
            <a:chExt cx="1600200" cy="1041398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EB9601F-AA7B-41E3-80F3-15E99841FE2C}"/>
                </a:ext>
              </a:extLst>
            </p:cNvPr>
            <p:cNvSpPr/>
            <p:nvPr/>
          </p:nvSpPr>
          <p:spPr>
            <a:xfrm>
              <a:off x="7543800" y="2158998"/>
              <a:ext cx="1600200" cy="914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6D2C2EC-D859-4C78-8906-638F89E9C34A}"/>
                </a:ext>
              </a:extLst>
            </p:cNvPr>
            <p:cNvSpPr/>
            <p:nvPr/>
          </p:nvSpPr>
          <p:spPr>
            <a:xfrm>
              <a:off x="7640077" y="2032000"/>
              <a:ext cx="1150006" cy="252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챗봇 기능</a:t>
              </a:r>
            </a:p>
          </p:txBody>
        </p:sp>
      </p:grpSp>
      <p:sp>
        <p:nvSpPr>
          <p:cNvPr id="146" name="화살표: 오른쪽 145">
            <a:extLst>
              <a:ext uri="{FF2B5EF4-FFF2-40B4-BE49-F238E27FC236}">
                <a16:creationId xmlns:a16="http://schemas.microsoft.com/office/drawing/2014/main" id="{140ADC73-B1CC-4223-B77B-49F67B785B8B}"/>
              </a:ext>
            </a:extLst>
          </p:cNvPr>
          <p:cNvSpPr/>
          <p:nvPr/>
        </p:nvSpPr>
        <p:spPr>
          <a:xfrm>
            <a:off x="2022298" y="3496911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7" name="화살표: 오른쪽 146">
            <a:extLst>
              <a:ext uri="{FF2B5EF4-FFF2-40B4-BE49-F238E27FC236}">
                <a16:creationId xmlns:a16="http://schemas.microsoft.com/office/drawing/2014/main" id="{A835CA66-4AD6-40CB-8964-7AD317C1E2A1}"/>
              </a:ext>
            </a:extLst>
          </p:cNvPr>
          <p:cNvSpPr/>
          <p:nvPr/>
        </p:nvSpPr>
        <p:spPr>
          <a:xfrm rot="10800000">
            <a:off x="2008551" y="4118459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D84B04A-D817-434A-ADEA-2E5EC67EA79A}"/>
              </a:ext>
            </a:extLst>
          </p:cNvPr>
          <p:cNvGrpSpPr/>
          <p:nvPr/>
        </p:nvGrpSpPr>
        <p:grpSpPr>
          <a:xfrm>
            <a:off x="245319" y="3126993"/>
            <a:ext cx="1656000" cy="1656000"/>
            <a:chOff x="246804" y="2905072"/>
            <a:chExt cx="1409153" cy="1207822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8EB59849-63B9-4EA3-8B90-3377203C86BA}"/>
                </a:ext>
              </a:extLst>
            </p:cNvPr>
            <p:cNvSpPr/>
            <p:nvPr/>
          </p:nvSpPr>
          <p:spPr>
            <a:xfrm>
              <a:off x="246804" y="2905072"/>
              <a:ext cx="1409153" cy="12078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endPara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pic>
          <p:nvPicPr>
            <p:cNvPr id="150" name="그래픽 149" descr="그룹">
              <a:extLst>
                <a:ext uri="{FF2B5EF4-FFF2-40B4-BE49-F238E27FC236}">
                  <a16:creationId xmlns:a16="http://schemas.microsoft.com/office/drawing/2014/main" id="{E94B0F9C-642A-42D9-97A2-01FA5CEA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4490" y="3087255"/>
              <a:ext cx="483672" cy="472626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DEE03A1-4950-4F85-8F50-F6170AE510E4}"/>
                </a:ext>
              </a:extLst>
            </p:cNvPr>
            <p:cNvSpPr txBox="1"/>
            <p:nvPr/>
          </p:nvSpPr>
          <p:spPr>
            <a:xfrm>
              <a:off x="428877" y="3536497"/>
              <a:ext cx="1036257" cy="224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사용자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12C2B62-DA5D-4924-A9AD-001769A7D3AA}"/>
                </a:ext>
              </a:extLst>
            </p:cNvPr>
            <p:cNvSpPr txBox="1"/>
            <p:nvPr/>
          </p:nvSpPr>
          <p:spPr>
            <a:xfrm>
              <a:off x="438199" y="3742063"/>
              <a:ext cx="1036257" cy="224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WEB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92510007-A6F2-4ADC-ACBB-6A023C7D9537}"/>
              </a:ext>
            </a:extLst>
          </p:cNvPr>
          <p:cNvGrpSpPr/>
          <p:nvPr/>
        </p:nvGrpSpPr>
        <p:grpSpPr>
          <a:xfrm>
            <a:off x="10293404" y="3128486"/>
            <a:ext cx="1656000" cy="1656000"/>
            <a:chOff x="10513754" y="2895600"/>
            <a:chExt cx="1728000" cy="1728000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A08B353-5E94-4A99-A004-DA46B980CE20}"/>
                </a:ext>
              </a:extLst>
            </p:cNvPr>
            <p:cNvSpPr/>
            <p:nvPr/>
          </p:nvSpPr>
          <p:spPr>
            <a:xfrm>
              <a:off x="10513754" y="2895600"/>
              <a:ext cx="1728000" cy="1728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endPara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7B719AC-CAE7-4B7B-A9B9-A54F1480135D}"/>
                </a:ext>
              </a:extLst>
            </p:cNvPr>
            <p:cNvSpPr txBox="1"/>
            <p:nvPr/>
          </p:nvSpPr>
          <p:spPr>
            <a:xfrm>
              <a:off x="10899980" y="3797406"/>
              <a:ext cx="955549" cy="321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관리자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D93E64F-03FD-47F0-87EE-BCFF99D6644D}"/>
                </a:ext>
              </a:extLst>
            </p:cNvPr>
            <p:cNvSpPr txBox="1"/>
            <p:nvPr/>
          </p:nvSpPr>
          <p:spPr>
            <a:xfrm>
              <a:off x="10899980" y="4092875"/>
              <a:ext cx="955549" cy="321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WEB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pic>
          <p:nvPicPr>
            <p:cNvPr id="157" name="그래픽 156" descr="사원증">
              <a:extLst>
                <a:ext uri="{FF2B5EF4-FFF2-40B4-BE49-F238E27FC236}">
                  <a16:creationId xmlns:a16="http://schemas.microsoft.com/office/drawing/2014/main" id="{D01DADC9-310A-4622-8F8F-E18D91127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77232" y="3156999"/>
              <a:ext cx="601043" cy="601043"/>
            </a:xfrm>
            <a:prstGeom prst="rect">
              <a:avLst/>
            </a:prstGeom>
          </p:spPr>
        </p:pic>
      </p:grpSp>
      <p:sp>
        <p:nvSpPr>
          <p:cNvPr id="158" name="화살표: 오른쪽 157">
            <a:extLst>
              <a:ext uri="{FF2B5EF4-FFF2-40B4-BE49-F238E27FC236}">
                <a16:creationId xmlns:a16="http://schemas.microsoft.com/office/drawing/2014/main" id="{49BC7CD9-600F-4E09-AF6C-C12BC947A983}"/>
              </a:ext>
            </a:extLst>
          </p:cNvPr>
          <p:cNvSpPr/>
          <p:nvPr/>
        </p:nvSpPr>
        <p:spPr>
          <a:xfrm>
            <a:off x="9637669" y="3465805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9" name="화살표: 오른쪽 158">
            <a:extLst>
              <a:ext uri="{FF2B5EF4-FFF2-40B4-BE49-F238E27FC236}">
                <a16:creationId xmlns:a16="http://schemas.microsoft.com/office/drawing/2014/main" id="{13DBC419-7380-46DD-9DDC-D732C0EEDF43}"/>
              </a:ext>
            </a:extLst>
          </p:cNvPr>
          <p:cNvSpPr/>
          <p:nvPr/>
        </p:nvSpPr>
        <p:spPr>
          <a:xfrm rot="10800000">
            <a:off x="9629702" y="4066494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5E9C51A-5DEA-4349-8A24-EDD79704747A}"/>
              </a:ext>
            </a:extLst>
          </p:cNvPr>
          <p:cNvGrpSpPr/>
          <p:nvPr/>
        </p:nvGrpSpPr>
        <p:grpSpPr>
          <a:xfrm>
            <a:off x="6217480" y="3496941"/>
            <a:ext cx="2952001" cy="1484259"/>
            <a:chOff x="7529333" y="3193025"/>
            <a:chExt cx="1600200" cy="1096295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1EC3D869-8CB2-456D-8B46-843CF6A34288}"/>
                </a:ext>
              </a:extLst>
            </p:cNvPr>
            <p:cNvSpPr/>
            <p:nvPr/>
          </p:nvSpPr>
          <p:spPr>
            <a:xfrm>
              <a:off x="7529333" y="3321267"/>
              <a:ext cx="1600200" cy="9680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0873630-837E-4F63-BD96-4757122A2786}"/>
                </a:ext>
              </a:extLst>
            </p:cNvPr>
            <p:cNvSpPr/>
            <p:nvPr/>
          </p:nvSpPr>
          <p:spPr>
            <a:xfrm>
              <a:off x="7626906" y="3463909"/>
              <a:ext cx="1405053" cy="1861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사용자 주소 조회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4C4D28-662A-4403-BC94-9DCBC5A3E8BF}"/>
                </a:ext>
              </a:extLst>
            </p:cNvPr>
            <p:cNvSpPr/>
            <p:nvPr/>
          </p:nvSpPr>
          <p:spPr>
            <a:xfrm>
              <a:off x="7626353" y="3731993"/>
              <a:ext cx="1405053" cy="1861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반려견 질병 조회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381F94D0-6B78-4EE6-8926-1B26CE76DE68}"/>
                </a:ext>
              </a:extLst>
            </p:cNvPr>
            <p:cNvSpPr/>
            <p:nvPr/>
          </p:nvSpPr>
          <p:spPr>
            <a:xfrm>
              <a:off x="7589521" y="3193025"/>
              <a:ext cx="1150007" cy="1861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동물병원 추천 기능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2240AA1-8823-491B-9ACE-AEB9A8B7A126}"/>
              </a:ext>
            </a:extLst>
          </p:cNvPr>
          <p:cNvGrpSpPr/>
          <p:nvPr/>
        </p:nvGrpSpPr>
        <p:grpSpPr>
          <a:xfrm>
            <a:off x="3041715" y="3496911"/>
            <a:ext cx="2952000" cy="1484657"/>
            <a:chOff x="5181598" y="3259753"/>
            <a:chExt cx="2251003" cy="113422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B5336D7-34F8-46EA-8525-EB5C018CD004}"/>
                </a:ext>
              </a:extLst>
            </p:cNvPr>
            <p:cNvGrpSpPr/>
            <p:nvPr/>
          </p:nvGrpSpPr>
          <p:grpSpPr>
            <a:xfrm>
              <a:off x="5181598" y="3259753"/>
              <a:ext cx="2251003" cy="1134222"/>
              <a:chOff x="5181598" y="3259753"/>
              <a:chExt cx="2251003" cy="113422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F9B2E7-C199-4435-8656-A7958C7AFB7F}"/>
                  </a:ext>
                </a:extLst>
              </p:cNvPr>
              <p:cNvGrpSpPr/>
              <p:nvPr/>
            </p:nvGrpSpPr>
            <p:grpSpPr>
              <a:xfrm>
                <a:off x="5181598" y="3259753"/>
                <a:ext cx="2251003" cy="1134222"/>
                <a:chOff x="2819399" y="2002054"/>
                <a:chExt cx="2264030" cy="1134222"/>
              </a:xfrm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F94F4E42-312F-44C4-B03C-4BF611C1CE09}"/>
                    </a:ext>
                  </a:extLst>
                </p:cNvPr>
                <p:cNvSpPr/>
                <p:nvPr/>
              </p:nvSpPr>
              <p:spPr>
                <a:xfrm>
                  <a:off x="2819399" y="2133599"/>
                  <a:ext cx="2264030" cy="10026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B25E0ACE-BD1F-464A-9177-0B9931994B6A}"/>
                    </a:ext>
                  </a:extLst>
                </p:cNvPr>
                <p:cNvSpPr/>
                <p:nvPr/>
              </p:nvSpPr>
              <p:spPr>
                <a:xfrm>
                  <a:off x="2906132" y="2002054"/>
                  <a:ext cx="1282700" cy="19251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rgbClr val="BFBFB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1200" dirty="0">
                      <a:solidFill>
                        <a:schemeClr val="bg1">
                          <a:lumMod val="95000"/>
                        </a:schemeClr>
                      </a:solidFill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질병조회 기능</a:t>
                  </a:r>
                </a:p>
              </p:txBody>
            </p:sp>
          </p:grp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47E82FC5-E9A6-405E-8A39-0F18D8EDD744}"/>
                  </a:ext>
                </a:extLst>
              </p:cNvPr>
              <p:cNvSpPr/>
              <p:nvPr/>
            </p:nvSpPr>
            <p:spPr>
              <a:xfrm>
                <a:off x="5316862" y="3538125"/>
                <a:ext cx="1976490" cy="19251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반려견 정보 등록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9ABF996-D22B-4BD7-98FD-33F0F46F4686}"/>
                </a:ext>
              </a:extLst>
            </p:cNvPr>
            <p:cNvSpPr/>
            <p:nvPr/>
          </p:nvSpPr>
          <p:spPr>
            <a:xfrm>
              <a:off x="5314394" y="3815202"/>
              <a:ext cx="1976490" cy="1925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확률검색 알고리즘 연산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6B645E3A-F9D5-4376-9C3D-0D914C431F8A}"/>
              </a:ext>
            </a:extLst>
          </p:cNvPr>
          <p:cNvGrpSpPr/>
          <p:nvPr/>
        </p:nvGrpSpPr>
        <p:grpSpPr>
          <a:xfrm>
            <a:off x="3396698" y="5560272"/>
            <a:ext cx="3495920" cy="648070"/>
            <a:chOff x="6463621" y="848942"/>
            <a:chExt cx="3566189" cy="648070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E8D6D79-203C-406B-B9B0-D3B43E15A9B2}"/>
                </a:ext>
              </a:extLst>
            </p:cNvPr>
            <p:cNvSpPr/>
            <p:nvPr/>
          </p:nvSpPr>
          <p:spPr>
            <a:xfrm>
              <a:off x="6463621" y="1240291"/>
              <a:ext cx="1542391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동물병원 정보</a:t>
              </a: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4B1D15F-61C4-497B-928E-BCB926708C14}"/>
                </a:ext>
              </a:extLst>
            </p:cNvPr>
            <p:cNvSpPr/>
            <p:nvPr/>
          </p:nvSpPr>
          <p:spPr>
            <a:xfrm>
              <a:off x="8487418" y="850503"/>
              <a:ext cx="1542392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반려견 종 정보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335102FD-B036-4482-A584-E26CF9772F53}"/>
                </a:ext>
              </a:extLst>
            </p:cNvPr>
            <p:cNvSpPr/>
            <p:nvPr/>
          </p:nvSpPr>
          <p:spPr>
            <a:xfrm>
              <a:off x="8487418" y="1245012"/>
              <a:ext cx="1542392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반려견 질병 정보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08A4510-4129-4923-9BB3-BF38876C72FA}"/>
                </a:ext>
              </a:extLst>
            </p:cNvPr>
            <p:cNvSpPr/>
            <p:nvPr/>
          </p:nvSpPr>
          <p:spPr>
            <a:xfrm>
              <a:off x="6463621" y="848942"/>
              <a:ext cx="1542391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회원 정보</a:t>
              </a:r>
            </a:p>
          </p:txBody>
        </p:sp>
      </p:grpSp>
      <p:sp>
        <p:nvSpPr>
          <p:cNvPr id="177" name="슬라이드 번호 개체 틀 11">
            <a:extLst>
              <a:ext uri="{FF2B5EF4-FFF2-40B4-BE49-F238E27FC236}">
                <a16:creationId xmlns:a16="http://schemas.microsoft.com/office/drawing/2014/main" id="{F3D9263D-2137-4E25-83F4-08BF931602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13</a:t>
            </a:fld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E9040C6-67F6-4C69-8F0C-866D225DF877}"/>
              </a:ext>
            </a:extLst>
          </p:cNvPr>
          <p:cNvSpPr/>
          <p:nvPr/>
        </p:nvSpPr>
        <p:spPr>
          <a:xfrm>
            <a:off x="7364539" y="5560272"/>
            <a:ext cx="151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시각화 정보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07227A4-A707-48AF-8A9F-C742CBC9047D}"/>
              </a:ext>
            </a:extLst>
          </p:cNvPr>
          <p:cNvSpPr/>
          <p:nvPr/>
        </p:nvSpPr>
        <p:spPr>
          <a:xfrm>
            <a:off x="3218871" y="4590308"/>
            <a:ext cx="259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반려견 진단 결과 출력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AEE14EF-5ABA-4BB1-B817-53B3D61BB887}"/>
              </a:ext>
            </a:extLst>
          </p:cNvPr>
          <p:cNvSpPr/>
          <p:nvPr/>
        </p:nvSpPr>
        <p:spPr>
          <a:xfrm>
            <a:off x="6396460" y="4592550"/>
            <a:ext cx="259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리스트 출력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48A0251-92F0-4B99-8BC7-3D5D11B79B54}"/>
              </a:ext>
            </a:extLst>
          </p:cNvPr>
          <p:cNvSpPr/>
          <p:nvPr/>
        </p:nvSpPr>
        <p:spPr>
          <a:xfrm>
            <a:off x="7486492" y="2579016"/>
            <a:ext cx="151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 정보 조회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35AA628-05EB-4E62-BE5E-EA5135FA628A}"/>
              </a:ext>
            </a:extLst>
          </p:cNvPr>
          <p:cNvSpPr/>
          <p:nvPr/>
        </p:nvSpPr>
        <p:spPr>
          <a:xfrm>
            <a:off x="7486620" y="2939620"/>
            <a:ext cx="151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정보 조회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75A1AEEB-8399-4CBC-A073-D91E16922528}"/>
              </a:ext>
            </a:extLst>
          </p:cNvPr>
          <p:cNvSpPr/>
          <p:nvPr/>
        </p:nvSpPr>
        <p:spPr>
          <a:xfrm>
            <a:off x="5518755" y="2564299"/>
            <a:ext cx="151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 확률 시각화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B105DF3-D5AB-4074-88C1-6E072FD13B85}"/>
              </a:ext>
            </a:extLst>
          </p:cNvPr>
          <p:cNvSpPr/>
          <p:nvPr/>
        </p:nvSpPr>
        <p:spPr>
          <a:xfrm>
            <a:off x="5518755" y="2943095"/>
            <a:ext cx="151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 빈도 시각화</a:t>
            </a:r>
          </a:p>
        </p:txBody>
      </p:sp>
    </p:spTree>
    <p:extLst>
      <p:ext uri="{BB962C8B-B14F-4D97-AF65-F5344CB8AC3E}">
        <p14:creationId xmlns:p14="http://schemas.microsoft.com/office/powerpoint/2010/main" val="287412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02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개발내용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사용자 기능 개발내용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ED63B82-002E-4518-BE4F-69BB6282F30A}"/>
              </a:ext>
            </a:extLst>
          </p:cNvPr>
          <p:cNvCxnSpPr>
            <a:cxnSpLocks/>
          </p:cNvCxnSpPr>
          <p:nvPr/>
        </p:nvCxnSpPr>
        <p:spPr>
          <a:xfrm>
            <a:off x="0" y="5486400"/>
            <a:ext cx="12192000" cy="0"/>
          </a:xfrm>
          <a:prstGeom prst="line">
            <a:avLst/>
          </a:prstGeom>
          <a:ln w="25400">
            <a:solidFill>
              <a:srgbClr val="D9D9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4422F9C-C71D-4408-BBC2-09BC0BC200C3}"/>
              </a:ext>
            </a:extLst>
          </p:cNvPr>
          <p:cNvSpPr/>
          <p:nvPr/>
        </p:nvSpPr>
        <p:spPr>
          <a:xfrm>
            <a:off x="3168227" y="1831124"/>
            <a:ext cx="5768249" cy="335711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747F07D-8BC8-4D35-8919-996493A6CEF2}"/>
              </a:ext>
            </a:extLst>
          </p:cNvPr>
          <p:cNvGrpSpPr/>
          <p:nvPr/>
        </p:nvGrpSpPr>
        <p:grpSpPr>
          <a:xfrm>
            <a:off x="9971740" y="1831123"/>
            <a:ext cx="1476786" cy="3357095"/>
            <a:chOff x="9648414" y="1465553"/>
            <a:chExt cx="1440000" cy="2265100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7CD6CDE2-F600-4159-A46B-03F458A51FFA}"/>
                </a:ext>
              </a:extLst>
            </p:cNvPr>
            <p:cNvSpPr/>
            <p:nvPr/>
          </p:nvSpPr>
          <p:spPr>
            <a:xfrm>
              <a:off x="9648414" y="1570653"/>
              <a:ext cx="1440000" cy="2160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D3B969-8547-4267-ADFA-5D61375814CF}"/>
                </a:ext>
              </a:extLst>
            </p:cNvPr>
            <p:cNvSpPr/>
            <p:nvPr/>
          </p:nvSpPr>
          <p:spPr>
            <a:xfrm>
              <a:off x="9859417" y="1465553"/>
              <a:ext cx="1053098" cy="1700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데이터베이스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70B117-01FC-417D-914C-F2CAC5A2EBFC}"/>
              </a:ext>
            </a:extLst>
          </p:cNvPr>
          <p:cNvSpPr/>
          <p:nvPr/>
        </p:nvSpPr>
        <p:spPr>
          <a:xfrm>
            <a:off x="10183945" y="2425905"/>
            <a:ext cx="1080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 정보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80239FA-0D5E-4862-A666-5C4FC26CC574}"/>
              </a:ext>
            </a:extLst>
          </p:cNvPr>
          <p:cNvSpPr/>
          <p:nvPr/>
        </p:nvSpPr>
        <p:spPr>
          <a:xfrm>
            <a:off x="10183945" y="2907379"/>
            <a:ext cx="1080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 정보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3DFCFCA-D678-45D8-8C76-CE03D89A68F8}"/>
              </a:ext>
            </a:extLst>
          </p:cNvPr>
          <p:cNvSpPr/>
          <p:nvPr/>
        </p:nvSpPr>
        <p:spPr>
          <a:xfrm>
            <a:off x="10181122" y="3879909"/>
            <a:ext cx="1080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시각화 정보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0E9E343-5AE8-43FD-8A4A-F5D5957E5E1C}"/>
              </a:ext>
            </a:extLst>
          </p:cNvPr>
          <p:cNvSpPr/>
          <p:nvPr/>
        </p:nvSpPr>
        <p:spPr>
          <a:xfrm>
            <a:off x="10181122" y="3393644"/>
            <a:ext cx="1080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정보</a:t>
            </a:r>
          </a:p>
        </p:txBody>
      </p:sp>
      <p:sp>
        <p:nvSpPr>
          <p:cNvPr id="106" name="슬라이드 번호 개체 틀 18">
            <a:extLst>
              <a:ext uri="{FF2B5EF4-FFF2-40B4-BE49-F238E27FC236}">
                <a16:creationId xmlns:a16="http://schemas.microsoft.com/office/drawing/2014/main" id="{A06CF1A5-41A0-4C65-AFDD-6E148EB6CB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14</a:t>
            </a:fld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043A9EC-7C30-47D9-A868-E5E6191DE438}"/>
              </a:ext>
            </a:extLst>
          </p:cNvPr>
          <p:cNvGrpSpPr/>
          <p:nvPr/>
        </p:nvGrpSpPr>
        <p:grpSpPr>
          <a:xfrm>
            <a:off x="473206" y="2591384"/>
            <a:ext cx="1656000" cy="1656000"/>
            <a:chOff x="246804" y="2905072"/>
            <a:chExt cx="1409153" cy="1207822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1C7B631-0C5C-499F-B138-6FB4669F597C}"/>
                </a:ext>
              </a:extLst>
            </p:cNvPr>
            <p:cNvSpPr/>
            <p:nvPr/>
          </p:nvSpPr>
          <p:spPr>
            <a:xfrm>
              <a:off x="246804" y="2905072"/>
              <a:ext cx="1409153" cy="12078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endPara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pic>
          <p:nvPicPr>
            <p:cNvPr id="109" name="그래픽 108" descr="그룹">
              <a:extLst>
                <a:ext uri="{FF2B5EF4-FFF2-40B4-BE49-F238E27FC236}">
                  <a16:creationId xmlns:a16="http://schemas.microsoft.com/office/drawing/2014/main" id="{7A1F0497-0AB6-42F6-B52D-4D1612065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4490" y="3087255"/>
              <a:ext cx="483672" cy="472626"/>
            </a:xfrm>
            <a:prstGeom prst="rect">
              <a:avLst/>
            </a:prstGeom>
          </p:spPr>
        </p:pic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C4CCBF2-D42E-4DF2-BAEC-B58709942ABB}"/>
              </a:ext>
            </a:extLst>
          </p:cNvPr>
          <p:cNvSpPr/>
          <p:nvPr/>
        </p:nvSpPr>
        <p:spPr>
          <a:xfrm>
            <a:off x="2399037" y="2908570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2C5D1EBD-EFFC-4E76-BB02-0E0498E092D0}"/>
              </a:ext>
            </a:extLst>
          </p:cNvPr>
          <p:cNvSpPr/>
          <p:nvPr/>
        </p:nvSpPr>
        <p:spPr>
          <a:xfrm rot="10800000">
            <a:off x="2385290" y="3530118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B2B4DCBD-EE09-4295-8E1F-92BC87A05428}"/>
              </a:ext>
            </a:extLst>
          </p:cNvPr>
          <p:cNvSpPr/>
          <p:nvPr/>
        </p:nvSpPr>
        <p:spPr>
          <a:xfrm>
            <a:off x="9184108" y="2908990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A051FC9C-C107-4DAF-86E2-2FBA6001A85C}"/>
              </a:ext>
            </a:extLst>
          </p:cNvPr>
          <p:cNvSpPr/>
          <p:nvPr/>
        </p:nvSpPr>
        <p:spPr>
          <a:xfrm rot="10800000">
            <a:off x="9176141" y="3509679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37657C-0EDE-4EDB-8703-0EE8E7147E54}"/>
              </a:ext>
            </a:extLst>
          </p:cNvPr>
          <p:cNvSpPr/>
          <p:nvPr/>
        </p:nvSpPr>
        <p:spPr>
          <a:xfrm>
            <a:off x="3384638" y="2244090"/>
            <a:ext cx="2209800" cy="1312282"/>
          </a:xfrm>
          <a:prstGeom prst="rect">
            <a:avLst/>
          </a:prstGeom>
          <a:solidFill>
            <a:srgbClr val="F2F2F2"/>
          </a:solidFill>
          <a:ln w="127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DB66AE9-965D-4EF9-9222-874EFD70DFF5}"/>
              </a:ext>
            </a:extLst>
          </p:cNvPr>
          <p:cNvSpPr/>
          <p:nvPr/>
        </p:nvSpPr>
        <p:spPr>
          <a:xfrm>
            <a:off x="3483051" y="2430519"/>
            <a:ext cx="2012974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회원가입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2DC0B65-7C98-4572-8EF7-77793F10B5E1}"/>
              </a:ext>
            </a:extLst>
          </p:cNvPr>
          <p:cNvSpPr/>
          <p:nvPr/>
        </p:nvSpPr>
        <p:spPr>
          <a:xfrm>
            <a:off x="3491442" y="2798965"/>
            <a:ext cx="200458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로그인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F7338D3-8E78-473C-9DBC-A63DE397EE6C}"/>
              </a:ext>
            </a:extLst>
          </p:cNvPr>
          <p:cNvSpPr/>
          <p:nvPr/>
        </p:nvSpPr>
        <p:spPr>
          <a:xfrm>
            <a:off x="3491442" y="2077782"/>
            <a:ext cx="12827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 인증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9D4310-CBCC-4CE4-A977-9A586519491F}"/>
              </a:ext>
            </a:extLst>
          </p:cNvPr>
          <p:cNvSpPr/>
          <p:nvPr/>
        </p:nvSpPr>
        <p:spPr>
          <a:xfrm>
            <a:off x="5765190" y="3876716"/>
            <a:ext cx="2952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D1A384-B547-43AB-B890-DC23BD651D65}"/>
              </a:ext>
            </a:extLst>
          </p:cNvPr>
          <p:cNvSpPr/>
          <p:nvPr/>
        </p:nvSpPr>
        <p:spPr>
          <a:xfrm>
            <a:off x="5867192" y="3745169"/>
            <a:ext cx="12827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챗봇 기능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CDE50C8-2A33-4966-AF45-0A5F6C10982E}"/>
              </a:ext>
            </a:extLst>
          </p:cNvPr>
          <p:cNvSpPr/>
          <p:nvPr/>
        </p:nvSpPr>
        <p:spPr>
          <a:xfrm>
            <a:off x="5943686" y="4099899"/>
            <a:ext cx="259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 정보 조회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0A52704-9612-43B1-83E4-BC070F74CFCE}"/>
              </a:ext>
            </a:extLst>
          </p:cNvPr>
          <p:cNvSpPr/>
          <p:nvPr/>
        </p:nvSpPr>
        <p:spPr>
          <a:xfrm>
            <a:off x="5943686" y="4478695"/>
            <a:ext cx="259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정보 조회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515E7AB-521E-452E-9823-DFE81B09D6D4}"/>
              </a:ext>
            </a:extLst>
          </p:cNvPr>
          <p:cNvGrpSpPr/>
          <p:nvPr/>
        </p:nvGrpSpPr>
        <p:grpSpPr>
          <a:xfrm>
            <a:off x="3384038" y="3731865"/>
            <a:ext cx="2210400" cy="1152851"/>
            <a:chOff x="7543800" y="2032000"/>
            <a:chExt cx="1600200" cy="1041398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662FEF5-1C83-4180-B2E7-AD16FBF5324F}"/>
                </a:ext>
              </a:extLst>
            </p:cNvPr>
            <p:cNvSpPr/>
            <p:nvPr/>
          </p:nvSpPr>
          <p:spPr>
            <a:xfrm>
              <a:off x="7543800" y="2158998"/>
              <a:ext cx="1600200" cy="914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6444535-C93A-421B-9888-23D4023272AA}"/>
                </a:ext>
              </a:extLst>
            </p:cNvPr>
            <p:cNvSpPr/>
            <p:nvPr/>
          </p:nvSpPr>
          <p:spPr>
            <a:xfrm>
              <a:off x="7640077" y="2032000"/>
              <a:ext cx="1150006" cy="2276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시각화 기능</a:t>
              </a: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B2ED7F0-9047-4502-9DA4-59C613ABB95B}"/>
              </a:ext>
            </a:extLst>
          </p:cNvPr>
          <p:cNvSpPr/>
          <p:nvPr/>
        </p:nvSpPr>
        <p:spPr>
          <a:xfrm>
            <a:off x="3483050" y="4099899"/>
            <a:ext cx="2012973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 확률 시각화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30D5F66-4B42-4F2C-83BE-6EAE2A12AAF1}"/>
              </a:ext>
            </a:extLst>
          </p:cNvPr>
          <p:cNvGrpSpPr/>
          <p:nvPr/>
        </p:nvGrpSpPr>
        <p:grpSpPr>
          <a:xfrm>
            <a:off x="5765190" y="2071901"/>
            <a:ext cx="2952000" cy="1484657"/>
            <a:chOff x="5181598" y="3259753"/>
            <a:chExt cx="2251003" cy="113422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36BDBFA-A67C-4A09-8CF7-A92E1DF8CA67}"/>
                </a:ext>
              </a:extLst>
            </p:cNvPr>
            <p:cNvGrpSpPr/>
            <p:nvPr/>
          </p:nvGrpSpPr>
          <p:grpSpPr>
            <a:xfrm>
              <a:off x="5181598" y="3259753"/>
              <a:ext cx="2251003" cy="1134222"/>
              <a:chOff x="5181598" y="3259753"/>
              <a:chExt cx="2251003" cy="1134222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6A7E8D93-F29C-47B9-A1DA-3099E1B07913}"/>
                  </a:ext>
                </a:extLst>
              </p:cNvPr>
              <p:cNvGrpSpPr/>
              <p:nvPr/>
            </p:nvGrpSpPr>
            <p:grpSpPr>
              <a:xfrm>
                <a:off x="5181598" y="3259753"/>
                <a:ext cx="2251003" cy="1134222"/>
                <a:chOff x="2819399" y="2002054"/>
                <a:chExt cx="2264030" cy="1134222"/>
              </a:xfrm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CDB900BB-DF7B-44EA-8347-EBEC72EC9C2A}"/>
                    </a:ext>
                  </a:extLst>
                </p:cNvPr>
                <p:cNvSpPr/>
                <p:nvPr/>
              </p:nvSpPr>
              <p:spPr>
                <a:xfrm>
                  <a:off x="2819399" y="2133599"/>
                  <a:ext cx="2264030" cy="10026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C71DD43E-B039-4A29-97A8-62766115819C}"/>
                    </a:ext>
                  </a:extLst>
                </p:cNvPr>
                <p:cNvSpPr/>
                <p:nvPr/>
              </p:nvSpPr>
              <p:spPr>
                <a:xfrm>
                  <a:off x="2900617" y="2002054"/>
                  <a:ext cx="1282700" cy="19251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rgbClr val="BFBFB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1200" dirty="0">
                      <a:solidFill>
                        <a:schemeClr val="bg1">
                          <a:lumMod val="95000"/>
                        </a:schemeClr>
                      </a:solidFill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질병조회 기능</a:t>
                  </a:r>
                </a:p>
              </p:txBody>
            </p: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881136AC-7B68-4ACD-84DF-BFD83FF88832}"/>
                  </a:ext>
                </a:extLst>
              </p:cNvPr>
              <p:cNvSpPr/>
              <p:nvPr/>
            </p:nvSpPr>
            <p:spPr>
              <a:xfrm>
                <a:off x="5316862" y="3538125"/>
                <a:ext cx="1976490" cy="19251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반려견 정보 등록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030071B-E794-4B03-AD9B-F1CEC85467AA}"/>
                </a:ext>
              </a:extLst>
            </p:cNvPr>
            <p:cNvSpPr/>
            <p:nvPr/>
          </p:nvSpPr>
          <p:spPr>
            <a:xfrm>
              <a:off x="5314394" y="3815202"/>
              <a:ext cx="1976490" cy="1925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확률검색 알고리즘 연산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5FF5312-7FFF-4507-B970-3A5521CE913D}"/>
              </a:ext>
            </a:extLst>
          </p:cNvPr>
          <p:cNvSpPr/>
          <p:nvPr/>
        </p:nvSpPr>
        <p:spPr>
          <a:xfrm>
            <a:off x="5942346" y="3165298"/>
            <a:ext cx="259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반려견 진단 결과 출력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86B38-90C7-4E57-A663-9B723D8A4580}"/>
              </a:ext>
            </a:extLst>
          </p:cNvPr>
          <p:cNvSpPr txBox="1"/>
          <p:nvPr/>
        </p:nvSpPr>
        <p:spPr>
          <a:xfrm>
            <a:off x="1456305" y="5685905"/>
            <a:ext cx="1681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[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개발목표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 기능 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]</a:t>
            </a:r>
            <a:endParaRPr lang="ko-KR" altLang="en-US" sz="11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D3725-41F1-4B01-8D04-40EF1968FA40}"/>
              </a:ext>
            </a:extLst>
          </p:cNvPr>
          <p:cNvSpPr txBox="1"/>
          <p:nvPr/>
        </p:nvSpPr>
        <p:spPr>
          <a:xfrm>
            <a:off x="3804451" y="5634004"/>
            <a:ext cx="4495800" cy="108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이다은 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데이터베이스 및 질병조회 기능 구현</a:t>
            </a:r>
            <a:endParaRPr lang="en-US" altLang="ko-KR" sz="11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전현우 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확률검색 알고리즘 및 사용자 인증 기능 구현</a:t>
            </a:r>
            <a:endParaRPr lang="en-US" altLang="ko-KR" sz="11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황승환 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질병정보 데이터셋 수집 및 데이터 시각화 기능 구현</a:t>
            </a:r>
            <a:endParaRPr lang="en-US" altLang="ko-KR" sz="11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공통 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챗봇 기능 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6EFC2D5-5B50-41A2-992E-917BA7FE67F4}"/>
              </a:ext>
            </a:extLst>
          </p:cNvPr>
          <p:cNvSpPr txBox="1"/>
          <p:nvPr/>
        </p:nvSpPr>
        <p:spPr>
          <a:xfrm>
            <a:off x="843339" y="3453529"/>
            <a:ext cx="91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사용자</a:t>
            </a:r>
            <a:endParaRPr lang="ko-KR" altLang="en-US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3EA691D-58C1-48B1-9609-AB62C61CE562}"/>
              </a:ext>
            </a:extLst>
          </p:cNvPr>
          <p:cNvSpPr txBox="1"/>
          <p:nvPr/>
        </p:nvSpPr>
        <p:spPr>
          <a:xfrm>
            <a:off x="843339" y="3736687"/>
            <a:ext cx="91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WEB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1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6135C74B-8978-484B-B014-4C910E0E5419}"/>
              </a:ext>
            </a:extLst>
          </p:cNvPr>
          <p:cNvGrpSpPr/>
          <p:nvPr/>
        </p:nvGrpSpPr>
        <p:grpSpPr>
          <a:xfrm>
            <a:off x="473206" y="2589298"/>
            <a:ext cx="1656000" cy="1656000"/>
            <a:chOff x="10513754" y="2895600"/>
            <a:chExt cx="1728000" cy="172800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A18899A-BA47-428F-B4B5-C5A9E16A2840}"/>
                </a:ext>
              </a:extLst>
            </p:cNvPr>
            <p:cNvSpPr/>
            <p:nvPr/>
          </p:nvSpPr>
          <p:spPr>
            <a:xfrm>
              <a:off x="10513754" y="2895600"/>
              <a:ext cx="1728000" cy="1728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endPara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333CE72-E1B0-418A-A557-86D46C388F63}"/>
                </a:ext>
              </a:extLst>
            </p:cNvPr>
            <p:cNvSpPr txBox="1"/>
            <p:nvPr/>
          </p:nvSpPr>
          <p:spPr>
            <a:xfrm>
              <a:off x="10899980" y="3797406"/>
              <a:ext cx="955549" cy="321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관리자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8F98E4-BFEA-43A5-BC20-442013BE8106}"/>
                </a:ext>
              </a:extLst>
            </p:cNvPr>
            <p:cNvSpPr txBox="1"/>
            <p:nvPr/>
          </p:nvSpPr>
          <p:spPr>
            <a:xfrm>
              <a:off x="10899980" y="4092875"/>
              <a:ext cx="955549" cy="321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WEB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pic>
          <p:nvPicPr>
            <p:cNvPr id="50" name="그래픽 49" descr="사원증">
              <a:extLst>
                <a:ext uri="{FF2B5EF4-FFF2-40B4-BE49-F238E27FC236}">
                  <a16:creationId xmlns:a16="http://schemas.microsoft.com/office/drawing/2014/main" id="{0A0AD447-E284-467B-ABFD-5A611E85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77232" y="3156999"/>
              <a:ext cx="601043" cy="6010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02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개발내용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관리자 기능 개발내용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ED63B82-002E-4518-BE4F-69BB6282F30A}"/>
              </a:ext>
            </a:extLst>
          </p:cNvPr>
          <p:cNvCxnSpPr>
            <a:cxnSpLocks/>
          </p:cNvCxnSpPr>
          <p:nvPr/>
        </p:nvCxnSpPr>
        <p:spPr>
          <a:xfrm>
            <a:off x="0" y="5486400"/>
            <a:ext cx="12192000" cy="0"/>
          </a:xfrm>
          <a:prstGeom prst="line">
            <a:avLst/>
          </a:prstGeom>
          <a:ln w="25400">
            <a:solidFill>
              <a:srgbClr val="D9D9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4422F9C-C71D-4408-BBC2-09BC0BC200C3}"/>
              </a:ext>
            </a:extLst>
          </p:cNvPr>
          <p:cNvSpPr/>
          <p:nvPr/>
        </p:nvSpPr>
        <p:spPr>
          <a:xfrm>
            <a:off x="3168227" y="1831124"/>
            <a:ext cx="5768249" cy="335711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747F07D-8BC8-4D35-8919-996493A6CEF2}"/>
              </a:ext>
            </a:extLst>
          </p:cNvPr>
          <p:cNvGrpSpPr/>
          <p:nvPr/>
        </p:nvGrpSpPr>
        <p:grpSpPr>
          <a:xfrm>
            <a:off x="9971740" y="1831123"/>
            <a:ext cx="1476786" cy="3357095"/>
            <a:chOff x="9648414" y="1465553"/>
            <a:chExt cx="1440000" cy="2265100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7CD6CDE2-F600-4159-A46B-03F458A51FFA}"/>
                </a:ext>
              </a:extLst>
            </p:cNvPr>
            <p:cNvSpPr/>
            <p:nvPr/>
          </p:nvSpPr>
          <p:spPr>
            <a:xfrm>
              <a:off x="9648414" y="1570653"/>
              <a:ext cx="1440000" cy="2160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D3B969-8547-4267-ADFA-5D61375814CF}"/>
                </a:ext>
              </a:extLst>
            </p:cNvPr>
            <p:cNvSpPr/>
            <p:nvPr/>
          </p:nvSpPr>
          <p:spPr>
            <a:xfrm>
              <a:off x="9859417" y="1465553"/>
              <a:ext cx="1053098" cy="1700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데이터베이스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70B117-01FC-417D-914C-F2CAC5A2EBFC}"/>
              </a:ext>
            </a:extLst>
          </p:cNvPr>
          <p:cNvSpPr/>
          <p:nvPr/>
        </p:nvSpPr>
        <p:spPr>
          <a:xfrm>
            <a:off x="10183945" y="2425905"/>
            <a:ext cx="1080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 정보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80239FA-0D5E-4862-A666-5C4FC26CC574}"/>
              </a:ext>
            </a:extLst>
          </p:cNvPr>
          <p:cNvSpPr/>
          <p:nvPr/>
        </p:nvSpPr>
        <p:spPr>
          <a:xfrm>
            <a:off x="10183945" y="2907379"/>
            <a:ext cx="1080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 정보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3DFCFCA-D678-45D8-8C76-CE03D89A68F8}"/>
              </a:ext>
            </a:extLst>
          </p:cNvPr>
          <p:cNvSpPr/>
          <p:nvPr/>
        </p:nvSpPr>
        <p:spPr>
          <a:xfrm>
            <a:off x="10181122" y="3879909"/>
            <a:ext cx="1080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시각화 정보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0E9E343-5AE8-43FD-8A4A-F5D5957E5E1C}"/>
              </a:ext>
            </a:extLst>
          </p:cNvPr>
          <p:cNvSpPr/>
          <p:nvPr/>
        </p:nvSpPr>
        <p:spPr>
          <a:xfrm>
            <a:off x="10181122" y="3393644"/>
            <a:ext cx="1080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정보</a:t>
            </a:r>
          </a:p>
        </p:txBody>
      </p:sp>
      <p:sp>
        <p:nvSpPr>
          <p:cNvPr id="106" name="슬라이드 번호 개체 틀 18">
            <a:extLst>
              <a:ext uri="{FF2B5EF4-FFF2-40B4-BE49-F238E27FC236}">
                <a16:creationId xmlns:a16="http://schemas.microsoft.com/office/drawing/2014/main" id="{A06CF1A5-41A0-4C65-AFDD-6E148EB6CB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C4CCBF2-D42E-4DF2-BAEC-B58709942ABB}"/>
              </a:ext>
            </a:extLst>
          </p:cNvPr>
          <p:cNvSpPr/>
          <p:nvPr/>
        </p:nvSpPr>
        <p:spPr>
          <a:xfrm>
            <a:off x="2399037" y="2908570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2C5D1EBD-EFFC-4E76-BB02-0E0498E092D0}"/>
              </a:ext>
            </a:extLst>
          </p:cNvPr>
          <p:cNvSpPr/>
          <p:nvPr/>
        </p:nvSpPr>
        <p:spPr>
          <a:xfrm rot="10800000">
            <a:off x="2385290" y="3530118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B2B4DCBD-EE09-4295-8E1F-92BC87A05428}"/>
              </a:ext>
            </a:extLst>
          </p:cNvPr>
          <p:cNvSpPr/>
          <p:nvPr/>
        </p:nvSpPr>
        <p:spPr>
          <a:xfrm>
            <a:off x="9184108" y="2908990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A051FC9C-C107-4DAF-86E2-2FBA6001A85C}"/>
              </a:ext>
            </a:extLst>
          </p:cNvPr>
          <p:cNvSpPr/>
          <p:nvPr/>
        </p:nvSpPr>
        <p:spPr>
          <a:xfrm rot="10800000">
            <a:off x="9176141" y="3509679"/>
            <a:ext cx="540000" cy="46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37657C-0EDE-4EDB-8703-0EE8E7147E54}"/>
              </a:ext>
            </a:extLst>
          </p:cNvPr>
          <p:cNvSpPr/>
          <p:nvPr/>
        </p:nvSpPr>
        <p:spPr>
          <a:xfrm>
            <a:off x="3384638" y="2244090"/>
            <a:ext cx="2209800" cy="1312282"/>
          </a:xfrm>
          <a:prstGeom prst="rect">
            <a:avLst/>
          </a:prstGeom>
          <a:solidFill>
            <a:srgbClr val="F2F2F2"/>
          </a:solidFill>
          <a:ln w="127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DB66AE9-965D-4EF9-9222-874EFD70DFF5}"/>
              </a:ext>
            </a:extLst>
          </p:cNvPr>
          <p:cNvSpPr/>
          <p:nvPr/>
        </p:nvSpPr>
        <p:spPr>
          <a:xfrm>
            <a:off x="3483051" y="2430519"/>
            <a:ext cx="2012974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로그인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API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2DC0B65-7C98-4572-8EF7-77793F10B5E1}"/>
              </a:ext>
            </a:extLst>
          </p:cNvPr>
          <p:cNvSpPr/>
          <p:nvPr/>
        </p:nvSpPr>
        <p:spPr>
          <a:xfrm>
            <a:off x="3491442" y="2798965"/>
            <a:ext cx="200458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 조회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F7338D3-8E78-473C-9DBC-A63DE397EE6C}"/>
              </a:ext>
            </a:extLst>
          </p:cNvPr>
          <p:cNvSpPr/>
          <p:nvPr/>
        </p:nvSpPr>
        <p:spPr>
          <a:xfrm>
            <a:off x="3491442" y="2077782"/>
            <a:ext cx="12827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회원관리 기능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9D4310-CBCC-4CE4-A977-9A586519491F}"/>
              </a:ext>
            </a:extLst>
          </p:cNvPr>
          <p:cNvSpPr/>
          <p:nvPr/>
        </p:nvSpPr>
        <p:spPr>
          <a:xfrm>
            <a:off x="5765190" y="3876716"/>
            <a:ext cx="2952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D1A384-B547-43AB-B890-DC23BD651D65}"/>
              </a:ext>
            </a:extLst>
          </p:cNvPr>
          <p:cNvSpPr/>
          <p:nvPr/>
        </p:nvSpPr>
        <p:spPr>
          <a:xfrm>
            <a:off x="5867192" y="3745169"/>
            <a:ext cx="12827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챗봇 관리 기능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CDE50C8-2A33-4966-AF45-0A5F6C10982E}"/>
              </a:ext>
            </a:extLst>
          </p:cNvPr>
          <p:cNvSpPr/>
          <p:nvPr/>
        </p:nvSpPr>
        <p:spPr>
          <a:xfrm>
            <a:off x="5943686" y="4099899"/>
            <a:ext cx="259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 정보 출력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0A52704-9612-43B1-83E4-BC070F74CFCE}"/>
              </a:ext>
            </a:extLst>
          </p:cNvPr>
          <p:cNvSpPr/>
          <p:nvPr/>
        </p:nvSpPr>
        <p:spPr>
          <a:xfrm>
            <a:off x="5943686" y="4478695"/>
            <a:ext cx="259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정보 출력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515E7AB-521E-452E-9823-DFE81B09D6D4}"/>
              </a:ext>
            </a:extLst>
          </p:cNvPr>
          <p:cNvGrpSpPr/>
          <p:nvPr/>
        </p:nvGrpSpPr>
        <p:grpSpPr>
          <a:xfrm>
            <a:off x="3384038" y="3731865"/>
            <a:ext cx="2210400" cy="1152851"/>
            <a:chOff x="7543800" y="2032000"/>
            <a:chExt cx="1600200" cy="1041398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662FEF5-1C83-4180-B2E7-AD16FBF5324F}"/>
                </a:ext>
              </a:extLst>
            </p:cNvPr>
            <p:cNvSpPr/>
            <p:nvPr/>
          </p:nvSpPr>
          <p:spPr>
            <a:xfrm>
              <a:off x="7543800" y="2158998"/>
              <a:ext cx="1600200" cy="914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6444535-C93A-421B-9888-23D4023272AA}"/>
                </a:ext>
              </a:extLst>
            </p:cNvPr>
            <p:cNvSpPr/>
            <p:nvPr/>
          </p:nvSpPr>
          <p:spPr>
            <a:xfrm>
              <a:off x="7640077" y="2032000"/>
              <a:ext cx="1150006" cy="2276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시각화 기능</a:t>
              </a: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B2ED7F0-9047-4502-9DA4-59C613ABB95B}"/>
              </a:ext>
            </a:extLst>
          </p:cNvPr>
          <p:cNvSpPr/>
          <p:nvPr/>
        </p:nvSpPr>
        <p:spPr>
          <a:xfrm>
            <a:off x="3483050" y="4099899"/>
            <a:ext cx="2012973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 빈도 시각화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30D5F66-4B42-4F2C-83BE-6EAE2A12AAF1}"/>
              </a:ext>
            </a:extLst>
          </p:cNvPr>
          <p:cNvGrpSpPr/>
          <p:nvPr/>
        </p:nvGrpSpPr>
        <p:grpSpPr>
          <a:xfrm>
            <a:off x="5765190" y="2071901"/>
            <a:ext cx="2952000" cy="1484657"/>
            <a:chOff x="5181598" y="3259753"/>
            <a:chExt cx="2251003" cy="113422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36BDBFA-A67C-4A09-8CF7-A92E1DF8CA67}"/>
                </a:ext>
              </a:extLst>
            </p:cNvPr>
            <p:cNvGrpSpPr/>
            <p:nvPr/>
          </p:nvGrpSpPr>
          <p:grpSpPr>
            <a:xfrm>
              <a:off x="5181598" y="3259753"/>
              <a:ext cx="2251003" cy="1134222"/>
              <a:chOff x="5181598" y="3259753"/>
              <a:chExt cx="2251003" cy="1134222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6A7E8D93-F29C-47B9-A1DA-3099E1B07913}"/>
                  </a:ext>
                </a:extLst>
              </p:cNvPr>
              <p:cNvGrpSpPr/>
              <p:nvPr/>
            </p:nvGrpSpPr>
            <p:grpSpPr>
              <a:xfrm>
                <a:off x="5181598" y="3259753"/>
                <a:ext cx="2251003" cy="1134222"/>
                <a:chOff x="2819399" y="2002054"/>
                <a:chExt cx="2264030" cy="1134222"/>
              </a:xfrm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CDB900BB-DF7B-44EA-8347-EBEC72EC9C2A}"/>
                    </a:ext>
                  </a:extLst>
                </p:cNvPr>
                <p:cNvSpPr/>
                <p:nvPr/>
              </p:nvSpPr>
              <p:spPr>
                <a:xfrm>
                  <a:off x="2819399" y="2133599"/>
                  <a:ext cx="2264030" cy="10026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C71DD43E-B039-4A29-97A8-62766115819C}"/>
                    </a:ext>
                  </a:extLst>
                </p:cNvPr>
                <p:cNvSpPr/>
                <p:nvPr/>
              </p:nvSpPr>
              <p:spPr>
                <a:xfrm>
                  <a:off x="2900617" y="2002054"/>
                  <a:ext cx="1282700" cy="19251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rgbClr val="BFBFB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1200" dirty="0">
                      <a:solidFill>
                        <a:schemeClr val="bg1">
                          <a:lumMod val="95000"/>
                        </a:schemeClr>
                      </a:solidFill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질병진단 기능</a:t>
                  </a:r>
                </a:p>
              </p:txBody>
            </p: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881136AC-7B68-4ACD-84DF-BFD83FF88832}"/>
                  </a:ext>
                </a:extLst>
              </p:cNvPr>
              <p:cNvSpPr/>
              <p:nvPr/>
            </p:nvSpPr>
            <p:spPr>
              <a:xfrm>
                <a:off x="5316862" y="3538125"/>
                <a:ext cx="1976490" cy="19251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반려견 정보 획득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030071B-E794-4B03-AD9B-F1CEC85467AA}"/>
                </a:ext>
              </a:extLst>
            </p:cNvPr>
            <p:cNvSpPr/>
            <p:nvPr/>
          </p:nvSpPr>
          <p:spPr>
            <a:xfrm>
              <a:off x="5314394" y="3815202"/>
              <a:ext cx="1976490" cy="1925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확률검색 알고리즘 연산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5FF5312-7FFF-4507-B970-3A5521CE913D}"/>
              </a:ext>
            </a:extLst>
          </p:cNvPr>
          <p:cNvSpPr/>
          <p:nvPr/>
        </p:nvSpPr>
        <p:spPr>
          <a:xfrm>
            <a:off x="5942346" y="3165298"/>
            <a:ext cx="2592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반려견 진단 결과 출력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86B38-90C7-4E57-A663-9B723D8A4580}"/>
              </a:ext>
            </a:extLst>
          </p:cNvPr>
          <p:cNvSpPr txBox="1"/>
          <p:nvPr/>
        </p:nvSpPr>
        <p:spPr>
          <a:xfrm>
            <a:off x="1456305" y="5685905"/>
            <a:ext cx="1681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[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개발목표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관리자 기능 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]</a:t>
            </a:r>
            <a:endParaRPr lang="ko-KR" altLang="en-US" sz="11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D3725-41F1-4B01-8D04-40EF1968FA40}"/>
              </a:ext>
            </a:extLst>
          </p:cNvPr>
          <p:cNvSpPr txBox="1"/>
          <p:nvPr/>
        </p:nvSpPr>
        <p:spPr>
          <a:xfrm>
            <a:off x="3804451" y="5634004"/>
            <a:ext cx="4495800" cy="108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이다은 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데이터베이스 및 질병진단 기능 구현</a:t>
            </a:r>
            <a:endParaRPr lang="en-US" altLang="ko-KR" sz="11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전현우 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확률검색 알고리즘 및 회원관리 기능 구현</a:t>
            </a:r>
            <a:endParaRPr lang="en-US" altLang="ko-KR" sz="11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황승환 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질병정보 데이터셋 수집 및 데이터 시각화 기능 구현</a:t>
            </a:r>
            <a:endParaRPr lang="en-US" altLang="ko-KR" sz="11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공통 </a:t>
            </a:r>
            <a:r>
              <a:rPr lang="en-US" altLang="ko-KR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11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챗봇 기능 구현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DF724AC-F7C7-47F6-A65C-271173FB9EB2}"/>
              </a:ext>
            </a:extLst>
          </p:cNvPr>
          <p:cNvSpPr/>
          <p:nvPr/>
        </p:nvSpPr>
        <p:spPr>
          <a:xfrm>
            <a:off x="3491442" y="3166999"/>
            <a:ext cx="200458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 관리</a:t>
            </a:r>
          </a:p>
        </p:txBody>
      </p:sp>
    </p:spTree>
    <p:extLst>
      <p:ext uri="{BB962C8B-B14F-4D97-AF65-F5344CB8AC3E}">
        <p14:creationId xmlns:p14="http://schemas.microsoft.com/office/powerpoint/2010/main" val="44223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03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개발전략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개발팀 구성 및 역할</a:t>
            </a:r>
          </a:p>
        </p:txBody>
      </p:sp>
      <p:sp>
        <p:nvSpPr>
          <p:cNvPr id="52" name="모서리가 둥근 직사각형 9">
            <a:extLst>
              <a:ext uri="{FF2B5EF4-FFF2-40B4-BE49-F238E27FC236}">
                <a16:creationId xmlns:a16="http://schemas.microsoft.com/office/drawing/2014/main" id="{F9517F46-8EE2-40FD-A9F3-482A9BCEA17F}"/>
              </a:ext>
            </a:extLst>
          </p:cNvPr>
          <p:cNvSpPr/>
          <p:nvPr/>
        </p:nvSpPr>
        <p:spPr>
          <a:xfrm>
            <a:off x="1073606" y="2667000"/>
            <a:ext cx="2772029" cy="3091082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팀원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일정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성과 관리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버전 관리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데이터베이스 설계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질병조회 기능 설계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질병정보 데이터 시각화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3" name="모서리가 둥근 직사각형 11">
            <a:extLst>
              <a:ext uri="{FF2B5EF4-FFF2-40B4-BE49-F238E27FC236}">
                <a16:creationId xmlns:a16="http://schemas.microsoft.com/office/drawing/2014/main" id="{535FE7AF-E185-4794-9731-70ADEEC42942}"/>
              </a:ext>
            </a:extLst>
          </p:cNvPr>
          <p:cNvSpPr/>
          <p:nvPr/>
        </p:nvSpPr>
        <p:spPr>
          <a:xfrm>
            <a:off x="1073606" y="1973102"/>
            <a:ext cx="2772029" cy="432923"/>
          </a:xfrm>
          <a:prstGeom prst="roundRect">
            <a:avLst>
              <a:gd name="adj" fmla="val 24340"/>
            </a:avLst>
          </a:prstGeom>
          <a:solidFill>
            <a:schemeClr val="accent2">
              <a:lumMod val="40000"/>
              <a:lumOff val="60000"/>
            </a:scheme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다 은</a:t>
            </a:r>
            <a:endParaRPr lang="en-US" altLang="ko-KR" sz="2000" dirty="0">
              <a:solidFill>
                <a:prstClr val="white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4" name="모서리가 둥근 직사각형 32">
            <a:extLst>
              <a:ext uri="{FF2B5EF4-FFF2-40B4-BE49-F238E27FC236}">
                <a16:creationId xmlns:a16="http://schemas.microsoft.com/office/drawing/2014/main" id="{D27EE342-377A-42B1-87CD-4BB6DFE27AEE}"/>
              </a:ext>
            </a:extLst>
          </p:cNvPr>
          <p:cNvSpPr/>
          <p:nvPr/>
        </p:nvSpPr>
        <p:spPr>
          <a:xfrm>
            <a:off x="4709985" y="2667000"/>
            <a:ext cx="2772029" cy="3091082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회원관리 기능 설계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확률검색 알고리즘 구현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병원추천 알고리즘 구현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REST API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MVC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모델 설계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5" name="모서리가 둥근 직사각형 33">
            <a:extLst>
              <a:ext uri="{FF2B5EF4-FFF2-40B4-BE49-F238E27FC236}">
                <a16:creationId xmlns:a16="http://schemas.microsoft.com/office/drawing/2014/main" id="{2C30C2A7-9B90-47B4-8717-346FA059E1F1}"/>
              </a:ext>
            </a:extLst>
          </p:cNvPr>
          <p:cNvSpPr/>
          <p:nvPr/>
        </p:nvSpPr>
        <p:spPr>
          <a:xfrm>
            <a:off x="4709986" y="1973102"/>
            <a:ext cx="2772029" cy="432923"/>
          </a:xfrm>
          <a:prstGeom prst="roundRect">
            <a:avLst>
              <a:gd name="adj" fmla="val 24340"/>
            </a:avLst>
          </a:prstGeom>
          <a:solidFill>
            <a:schemeClr val="accent2">
              <a:lumMod val="40000"/>
              <a:lumOff val="60000"/>
            </a:scheme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 현 우</a:t>
            </a:r>
            <a:endParaRPr lang="en-US" altLang="ko-KR" sz="2000" dirty="0">
              <a:solidFill>
                <a:prstClr val="white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6" name="모서리가 둥근 직사각형 36">
            <a:extLst>
              <a:ext uri="{FF2B5EF4-FFF2-40B4-BE49-F238E27FC236}">
                <a16:creationId xmlns:a16="http://schemas.microsoft.com/office/drawing/2014/main" id="{DA517B21-E226-4F98-93B6-79B9FFD62567}"/>
              </a:ext>
            </a:extLst>
          </p:cNvPr>
          <p:cNvSpPr/>
          <p:nvPr/>
        </p:nvSpPr>
        <p:spPr>
          <a:xfrm>
            <a:off x="8346366" y="2667000"/>
            <a:ext cx="2772029" cy="3091082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UX/UI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설계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및 디자인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추천 기능 설계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추천 기능 구현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질병정보 데이터셋 수집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데이터셋 수집</a:t>
            </a:r>
          </a:p>
        </p:txBody>
      </p:sp>
      <p:sp>
        <p:nvSpPr>
          <p:cNvPr id="57" name="모서리가 둥근 직사각형 37">
            <a:extLst>
              <a:ext uri="{FF2B5EF4-FFF2-40B4-BE49-F238E27FC236}">
                <a16:creationId xmlns:a16="http://schemas.microsoft.com/office/drawing/2014/main" id="{D314C058-39F5-47AC-8965-20E0210343A4}"/>
              </a:ext>
            </a:extLst>
          </p:cNvPr>
          <p:cNvSpPr/>
          <p:nvPr/>
        </p:nvSpPr>
        <p:spPr>
          <a:xfrm>
            <a:off x="8346366" y="1973102"/>
            <a:ext cx="2772029" cy="432923"/>
          </a:xfrm>
          <a:prstGeom prst="roundRect">
            <a:avLst>
              <a:gd name="adj" fmla="val 24340"/>
            </a:avLst>
          </a:prstGeom>
          <a:solidFill>
            <a:schemeClr val="accent2">
              <a:lumMod val="40000"/>
              <a:lumOff val="60000"/>
            </a:scheme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황 승 환</a:t>
            </a:r>
            <a:endParaRPr lang="en-US" altLang="ko-KR" sz="2000" dirty="0">
              <a:solidFill>
                <a:prstClr val="white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AB9637-7EA4-4AB2-93A6-C1530BF2E501}"/>
              </a:ext>
            </a:extLst>
          </p:cNvPr>
          <p:cNvSpPr txBox="1"/>
          <p:nvPr/>
        </p:nvSpPr>
        <p:spPr>
          <a:xfrm>
            <a:off x="4604872" y="6051900"/>
            <a:ext cx="2982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공통 역할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AI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챗봇 설계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9" name="슬라이드 번호 개체 틀 3">
            <a:extLst>
              <a:ext uri="{FF2B5EF4-FFF2-40B4-BE49-F238E27FC236}">
                <a16:creationId xmlns:a16="http://schemas.microsoft.com/office/drawing/2014/main" id="{BB0987A6-2C62-4B5E-92FC-82151F1AC0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127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03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개발전략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 일정 및 계획</a:t>
            </a:r>
          </a:p>
        </p:txBody>
      </p:sp>
      <p:sp>
        <p:nvSpPr>
          <p:cNvPr id="52" name="슬라이드 번호 개체 틀 2">
            <a:extLst>
              <a:ext uri="{FF2B5EF4-FFF2-40B4-BE49-F238E27FC236}">
                <a16:creationId xmlns:a16="http://schemas.microsoft.com/office/drawing/2014/main" id="{9CD1B749-0DA4-411F-A322-ACE4CD1AFACB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8373FA72-9040-4D3E-B109-7B41BFF9B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985612"/>
              </p:ext>
            </p:extLst>
          </p:nvPr>
        </p:nvGraphicFramePr>
        <p:xfrm>
          <a:off x="762000" y="1732410"/>
          <a:ext cx="10820394" cy="4288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1880">
                  <a:extLst>
                    <a:ext uri="{9D8B030D-6E8A-4147-A177-3AD203B41FA5}">
                      <a16:colId xmlns:a16="http://schemas.microsoft.com/office/drawing/2014/main" val="2103884451"/>
                    </a:ext>
                  </a:extLst>
                </a:gridCol>
                <a:gridCol w="1571880">
                  <a:extLst>
                    <a:ext uri="{9D8B030D-6E8A-4147-A177-3AD203B41FA5}">
                      <a16:colId xmlns:a16="http://schemas.microsoft.com/office/drawing/2014/main" val="2457770941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1105334203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892008797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3934748033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212004964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3247541284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1281415977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1322364614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2114472188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3828997414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3506152974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344813123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2241487756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3097707353"/>
                    </a:ext>
                  </a:extLst>
                </a:gridCol>
                <a:gridCol w="548331">
                  <a:extLst>
                    <a:ext uri="{9D8B030D-6E8A-4147-A177-3AD203B41FA5}">
                      <a16:colId xmlns:a16="http://schemas.microsoft.com/office/drawing/2014/main" val="2544849984"/>
                    </a:ext>
                  </a:extLst>
                </a:gridCol>
              </a:tblGrid>
              <a:tr h="61268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7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088" marR="92088" marT="46044" marB="4604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A54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4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6</a:t>
                      </a:r>
                      <a:endParaRPr lang="ko-KR" altLang="en-US" sz="16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</a:t>
                      </a:r>
                      <a:endParaRPr lang="ko-KR" altLang="en-US" sz="16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</a:t>
                      </a:r>
                      <a:endParaRPr lang="ko-KR" altLang="en-US" sz="16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9</a:t>
                      </a:r>
                      <a:endParaRPr lang="ko-KR" altLang="en-US" sz="16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</a:t>
                      </a:r>
                      <a:endParaRPr lang="ko-KR" altLang="en-US" sz="16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11</a:t>
                      </a:r>
                      <a:endParaRPr lang="ko-KR" altLang="en-US" sz="16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12</a:t>
                      </a:r>
                      <a:endParaRPr lang="ko-KR" altLang="en-US" sz="16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13</a:t>
                      </a:r>
                      <a:endParaRPr lang="ko-KR" altLang="en-US" sz="16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14</a:t>
                      </a:r>
                      <a:endParaRPr lang="ko-KR" altLang="en-US" sz="16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15</a:t>
                      </a:r>
                      <a:endParaRPr lang="ko-KR" altLang="en-US" sz="16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386256"/>
                  </a:ext>
                </a:extLst>
              </a:tr>
              <a:tr h="6126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분석</a:t>
                      </a:r>
                      <a:r>
                        <a:rPr lang="en-US" altLang="ko-KR" sz="2000" b="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/</a:t>
                      </a:r>
                      <a:r>
                        <a:rPr lang="ko-KR" altLang="en-US" sz="2000" b="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설계</a:t>
                      </a:r>
                    </a:p>
                  </a:txBody>
                  <a:tcPr marL="92088" marR="92088" marT="46044" marB="4604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제안서</a:t>
                      </a: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64159403"/>
                  </a:ext>
                </a:extLst>
              </a:tr>
              <a:tr h="61268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설계서</a:t>
                      </a: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32516105"/>
                  </a:ext>
                </a:extLst>
              </a:tr>
              <a:tr h="612680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구현</a:t>
                      </a:r>
                      <a:r>
                        <a:rPr lang="en-US" altLang="ko-KR" sz="2000" b="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/</a:t>
                      </a:r>
                      <a:r>
                        <a:rPr lang="ko-KR" altLang="en-US" sz="2000" b="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시험</a:t>
                      </a:r>
                    </a:p>
                  </a:txBody>
                  <a:tcPr marL="92088" marR="92088" marT="46044" marB="4604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프로그래밍</a:t>
                      </a: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067289321"/>
                  </a:ext>
                </a:extLst>
              </a:tr>
              <a:tr h="61268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중간평가</a:t>
                      </a: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76723739"/>
                  </a:ext>
                </a:extLst>
              </a:tr>
              <a:tr h="612680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정리</a:t>
                      </a:r>
                      <a:r>
                        <a:rPr lang="en-US" altLang="ko-KR" sz="2000" b="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/</a:t>
                      </a:r>
                      <a:r>
                        <a:rPr lang="ko-KR" altLang="en-US" sz="2000" b="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완료</a:t>
                      </a:r>
                    </a:p>
                  </a:txBody>
                  <a:tcPr marL="92088" marR="92088" marT="46044" marB="4604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완료보고서</a:t>
                      </a: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3578671"/>
                  </a:ext>
                </a:extLst>
              </a:tr>
              <a:tr h="61268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solidFill>
                              <a:srgbClr val="595453">
                                <a:alpha val="30000"/>
                              </a:srgb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최종 발표</a:t>
                      </a: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595453">
                              <a:alpha val="30000"/>
                            </a:srgbClr>
                          </a:solidFill>
                        </a:ln>
                        <a:solidFill>
                          <a:srgbClr val="595453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7673" marR="87673" marT="43837" marB="4383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rgbClr val="F2F2F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07887020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9FC286-636E-4829-B1E8-B716A3AFF064}"/>
              </a:ext>
            </a:extLst>
          </p:cNvPr>
          <p:cNvSpPr/>
          <p:nvPr/>
        </p:nvSpPr>
        <p:spPr>
          <a:xfrm>
            <a:off x="3913197" y="2478749"/>
            <a:ext cx="1087200" cy="360000"/>
          </a:xfrm>
          <a:prstGeom prst="rect">
            <a:avLst/>
          </a:prstGeom>
          <a:solidFill>
            <a:srgbClr val="EBD0CF"/>
          </a:solidFill>
          <a:ln>
            <a:noFill/>
          </a:ln>
          <a:effectLst>
            <a:outerShdw blurRad="50800" dist="38100" dir="8100000" algn="tr" rotWithShape="0">
              <a:srgbClr val="D9B1A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0A6FDD7-3D5B-43C9-9E80-7AD5F6D13443}"/>
              </a:ext>
            </a:extLst>
          </p:cNvPr>
          <p:cNvSpPr/>
          <p:nvPr/>
        </p:nvSpPr>
        <p:spPr>
          <a:xfrm>
            <a:off x="4982531" y="3085664"/>
            <a:ext cx="1663200" cy="360000"/>
          </a:xfrm>
          <a:prstGeom prst="rect">
            <a:avLst/>
          </a:prstGeom>
          <a:solidFill>
            <a:srgbClr val="EBD0CF"/>
          </a:solidFill>
          <a:ln>
            <a:noFill/>
          </a:ln>
          <a:effectLst>
            <a:outerShdw blurRad="50800" dist="38100" dir="8100000" algn="tr" rotWithShape="0">
              <a:srgbClr val="D9B1A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9DD3DE6-4AB1-4367-B53F-2CF63D61C231}"/>
              </a:ext>
            </a:extLst>
          </p:cNvPr>
          <p:cNvSpPr/>
          <p:nvPr/>
        </p:nvSpPr>
        <p:spPr>
          <a:xfrm>
            <a:off x="6652496" y="3692579"/>
            <a:ext cx="3276000" cy="360000"/>
          </a:xfrm>
          <a:prstGeom prst="rect">
            <a:avLst/>
          </a:prstGeom>
          <a:solidFill>
            <a:srgbClr val="EBD0CF"/>
          </a:solidFill>
          <a:ln>
            <a:noFill/>
          </a:ln>
          <a:effectLst>
            <a:outerShdw blurRad="50800" dist="38100" dir="8100000" algn="tr" rotWithShape="0">
              <a:srgbClr val="D9B1A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4A5CC08-B64C-43B7-87F0-DABAD27E1341}"/>
              </a:ext>
            </a:extLst>
          </p:cNvPr>
          <p:cNvSpPr/>
          <p:nvPr/>
        </p:nvSpPr>
        <p:spPr>
          <a:xfrm>
            <a:off x="9923830" y="4932374"/>
            <a:ext cx="1116000" cy="360000"/>
          </a:xfrm>
          <a:prstGeom prst="rect">
            <a:avLst/>
          </a:prstGeom>
          <a:solidFill>
            <a:srgbClr val="EBD0CF"/>
          </a:solidFill>
          <a:ln>
            <a:noFill/>
          </a:ln>
          <a:effectLst>
            <a:outerShdw blurRad="50800" dist="38100" dir="8100000" algn="tr" rotWithShape="0">
              <a:srgbClr val="D9B1A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3571407-C440-4B58-985D-3D4385388703}"/>
              </a:ext>
            </a:extLst>
          </p:cNvPr>
          <p:cNvSpPr/>
          <p:nvPr/>
        </p:nvSpPr>
        <p:spPr>
          <a:xfrm>
            <a:off x="11039830" y="5541974"/>
            <a:ext cx="522000" cy="360000"/>
          </a:xfrm>
          <a:prstGeom prst="rect">
            <a:avLst/>
          </a:prstGeom>
          <a:solidFill>
            <a:srgbClr val="EBD0CF"/>
          </a:solidFill>
          <a:ln>
            <a:noFill/>
          </a:ln>
          <a:effectLst>
            <a:outerShdw blurRad="50800" dist="38100" dir="8100000" algn="tr" rotWithShape="0">
              <a:srgbClr val="D9B1A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779AE1-8EA1-45FB-962F-C5559FD02FA7}"/>
              </a:ext>
            </a:extLst>
          </p:cNvPr>
          <p:cNvSpPr/>
          <p:nvPr/>
        </p:nvSpPr>
        <p:spPr>
          <a:xfrm>
            <a:off x="7729797" y="4294500"/>
            <a:ext cx="561600" cy="360000"/>
          </a:xfrm>
          <a:prstGeom prst="rect">
            <a:avLst/>
          </a:prstGeom>
          <a:solidFill>
            <a:srgbClr val="EBD0CF"/>
          </a:solidFill>
          <a:ln>
            <a:noFill/>
          </a:ln>
          <a:effectLst>
            <a:outerShdw blurRad="50800" dist="38100" dir="8100000" algn="tr" rotWithShape="0">
              <a:srgbClr val="D9B1A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B7E1CC-5F6F-4BA5-9209-FF91FE5F27D9}"/>
              </a:ext>
            </a:extLst>
          </p:cNvPr>
          <p:cNvSpPr/>
          <p:nvPr/>
        </p:nvSpPr>
        <p:spPr>
          <a:xfrm>
            <a:off x="8839197" y="4294500"/>
            <a:ext cx="561600" cy="360000"/>
          </a:xfrm>
          <a:prstGeom prst="rect">
            <a:avLst/>
          </a:prstGeom>
          <a:solidFill>
            <a:srgbClr val="EBD0CF"/>
          </a:solidFill>
          <a:ln>
            <a:noFill/>
          </a:ln>
          <a:effectLst>
            <a:outerShdw blurRad="50800" dist="38100" dir="8100000" algn="tr" rotWithShape="0">
              <a:srgbClr val="D9B1A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878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04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개발성과 및 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042635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 결과물</a:t>
            </a: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B095AF53-7919-45DD-887E-7319FF86EC29}"/>
              </a:ext>
            </a:extLst>
          </p:cNvPr>
          <p:cNvSpPr/>
          <p:nvPr/>
        </p:nvSpPr>
        <p:spPr>
          <a:xfrm rot="16200000">
            <a:off x="3506340" y="2175456"/>
            <a:ext cx="2016110" cy="174854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bg1"/>
          </a:solidFill>
          <a:ln>
            <a:solidFill>
              <a:srgbClr val="FE666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3" name="육각형 52">
            <a:extLst>
              <a:ext uri="{FF2B5EF4-FFF2-40B4-BE49-F238E27FC236}">
                <a16:creationId xmlns:a16="http://schemas.microsoft.com/office/drawing/2014/main" id="{AB5BEDD8-0487-4BF5-AA3A-46A75D47CA39}"/>
              </a:ext>
            </a:extLst>
          </p:cNvPr>
          <p:cNvSpPr/>
          <p:nvPr/>
        </p:nvSpPr>
        <p:spPr>
          <a:xfrm rot="16200000">
            <a:off x="4436323" y="3763663"/>
            <a:ext cx="2016110" cy="174854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bg1"/>
          </a:solidFill>
          <a:ln>
            <a:solidFill>
              <a:srgbClr val="FE666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9F9AE0EC-7E3D-4009-9ECD-9F55614E0303}"/>
              </a:ext>
            </a:extLst>
          </p:cNvPr>
          <p:cNvSpPr/>
          <p:nvPr/>
        </p:nvSpPr>
        <p:spPr>
          <a:xfrm rot="16200000">
            <a:off x="5366305" y="2170974"/>
            <a:ext cx="2016110" cy="174854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bg1"/>
          </a:solidFill>
          <a:ln>
            <a:solidFill>
              <a:srgbClr val="FE666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F869CF55-FA0F-4A46-A75A-CEF15A463AA6}"/>
              </a:ext>
            </a:extLst>
          </p:cNvPr>
          <p:cNvSpPr/>
          <p:nvPr/>
        </p:nvSpPr>
        <p:spPr>
          <a:xfrm rot="16200000">
            <a:off x="6296288" y="3763662"/>
            <a:ext cx="2016110" cy="174854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bg1"/>
          </a:solidFill>
          <a:ln>
            <a:solidFill>
              <a:srgbClr val="FE666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31BA9B-6FD4-433E-BDFB-2B7530C55640}"/>
              </a:ext>
            </a:extLst>
          </p:cNvPr>
          <p:cNvSpPr txBox="1"/>
          <p:nvPr/>
        </p:nvSpPr>
        <p:spPr>
          <a:xfrm>
            <a:off x="4003910" y="2843929"/>
            <a:ext cx="1025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AI </a:t>
            </a:r>
            <a:r>
              <a:rPr lang="ko-KR" altLang="en-US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모듈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A7A558-DC67-4ACC-B516-AF2CB5577101}"/>
              </a:ext>
            </a:extLst>
          </p:cNvPr>
          <p:cNvSpPr txBox="1"/>
          <p:nvPr/>
        </p:nvSpPr>
        <p:spPr>
          <a:xfrm>
            <a:off x="5917160" y="284392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C041E7-E431-4D15-969E-7434EA64B993}"/>
              </a:ext>
            </a:extLst>
          </p:cNvPr>
          <p:cNvSpPr txBox="1"/>
          <p:nvPr/>
        </p:nvSpPr>
        <p:spPr>
          <a:xfrm>
            <a:off x="4989313" y="4494117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문서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3FB533-2C60-49D4-BBB7-51D43B3B2B17}"/>
              </a:ext>
            </a:extLst>
          </p:cNvPr>
          <p:cNvSpPr txBox="1"/>
          <p:nvPr/>
        </p:nvSpPr>
        <p:spPr>
          <a:xfrm>
            <a:off x="6847143" y="4494117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시각화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2FCCEA-66D5-4AA7-B66E-DE210CE0BC3F}"/>
              </a:ext>
            </a:extLst>
          </p:cNvPr>
          <p:cNvSpPr txBox="1"/>
          <p:nvPr/>
        </p:nvSpPr>
        <p:spPr>
          <a:xfrm>
            <a:off x="614680" y="3201401"/>
            <a:ext cx="229235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자연어 처리 기반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챗봇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ACC447B-68B6-487A-8F17-66F2D707FECF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1760858" y="3017635"/>
            <a:ext cx="1879267" cy="18376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C1C1B21-F7C8-471E-8F18-5EE6D391658E}"/>
              </a:ext>
            </a:extLst>
          </p:cNvPr>
          <p:cNvSpPr txBox="1"/>
          <p:nvPr/>
        </p:nvSpPr>
        <p:spPr>
          <a:xfrm>
            <a:off x="1574164" y="4485535"/>
            <a:ext cx="158140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제안서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설계서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완료보고서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포트폴리오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7FA2B5E-6AA2-4ED0-825B-763F707A9B5A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3155569" y="4708833"/>
            <a:ext cx="1414539" cy="63655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E6916A3-3517-4C80-9115-1BFCDF7C574C}"/>
              </a:ext>
            </a:extLst>
          </p:cNvPr>
          <p:cNvSpPr txBox="1"/>
          <p:nvPr/>
        </p:nvSpPr>
        <p:spPr>
          <a:xfrm>
            <a:off x="8638509" y="2224853"/>
            <a:ext cx="248886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&lt;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구해독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 사이트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&lt;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구해독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&gt;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관리자 사이트</a:t>
            </a: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CE1AB9C-0D80-4CD1-944E-C5C1A7EF3759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7248630" y="2669206"/>
            <a:ext cx="1389879" cy="348429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54B73F0-C774-4770-8ED6-1A96A1C88B34}"/>
              </a:ext>
            </a:extLst>
          </p:cNvPr>
          <p:cNvSpPr txBox="1"/>
          <p:nvPr/>
        </p:nvSpPr>
        <p:spPr>
          <a:xfrm>
            <a:off x="9611081" y="3820128"/>
            <a:ext cx="201296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 확률 시각화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 빈도 시각화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49022EA1-FDC7-4CB8-8448-86188D06AE63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8178613" y="4264481"/>
            <a:ext cx="1432468" cy="444352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5" name="슬라이드 번호 개체 틀 2">
            <a:extLst>
              <a:ext uri="{FF2B5EF4-FFF2-40B4-BE49-F238E27FC236}">
                <a16:creationId xmlns:a16="http://schemas.microsoft.com/office/drawing/2014/main" id="{93000236-FCF3-4F7E-846E-29AFFA020C7B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116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6C9025-7FEC-4723-9ACB-1BE7B084E2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03FA1A13-A2C7-46F8-BB8D-018891FF7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3574265-187B-42E7-98D7-0E0CA3CB492E}"/>
              </a:ext>
            </a:extLst>
          </p:cNvPr>
          <p:cNvGrpSpPr/>
          <p:nvPr/>
        </p:nvGrpSpPr>
        <p:grpSpPr>
          <a:xfrm>
            <a:off x="1676400" y="1981200"/>
            <a:ext cx="8127731" cy="3637172"/>
            <a:chOff x="1676400" y="1981200"/>
            <a:chExt cx="8127731" cy="363717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86C73DC-0363-48CD-8F2A-3D3C8646F71F}"/>
                </a:ext>
              </a:extLst>
            </p:cNvPr>
            <p:cNvGrpSpPr/>
            <p:nvPr/>
          </p:nvGrpSpPr>
          <p:grpSpPr>
            <a:xfrm>
              <a:off x="1676400" y="1981200"/>
              <a:ext cx="1656000" cy="1656000"/>
              <a:chOff x="246804" y="2905072"/>
              <a:chExt cx="1409153" cy="120782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5400FE1C-5F65-4E61-863A-E0481635BB54}"/>
                  </a:ext>
                </a:extLst>
              </p:cNvPr>
              <p:cNvSpPr/>
              <p:nvPr/>
            </p:nvSpPr>
            <p:spPr>
              <a:xfrm>
                <a:off x="246804" y="2905072"/>
                <a:ext cx="1409153" cy="1207822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endParaRPr lang="ko-KR" altLang="en-US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D6B284-9BE2-42B4-AABD-859A2B5C7B06}"/>
                  </a:ext>
                </a:extLst>
              </p:cNvPr>
              <p:cNvSpPr txBox="1"/>
              <p:nvPr/>
            </p:nvSpPr>
            <p:spPr>
              <a:xfrm>
                <a:off x="428877" y="3704978"/>
                <a:ext cx="1036257" cy="224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사용자</a:t>
                </a:r>
              </a:p>
            </p:txBody>
          </p:sp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4786D61-4EA1-4D33-80CC-6F0DBC9724C5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3332400" y="2809200"/>
              <a:ext cx="1544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CBB966-8AB3-44DA-8954-70A6DDDA835C}"/>
                </a:ext>
              </a:extLst>
            </p:cNvPr>
            <p:cNvSpPr/>
            <p:nvPr/>
          </p:nvSpPr>
          <p:spPr>
            <a:xfrm>
              <a:off x="4906023" y="1981200"/>
              <a:ext cx="1656000" cy="1656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endPara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pic>
          <p:nvPicPr>
            <p:cNvPr id="12" name="그래픽 11" descr="컴퓨터">
              <a:extLst>
                <a:ext uri="{FF2B5EF4-FFF2-40B4-BE49-F238E27FC236}">
                  <a16:creationId xmlns:a16="http://schemas.microsoft.com/office/drawing/2014/main" id="{BF153FB0-0F28-4D47-93E9-7B04AACB5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44200" y="2296200"/>
              <a:ext cx="828000" cy="828000"/>
            </a:xfrm>
            <a:prstGeom prst="rect">
              <a:avLst/>
            </a:prstGeom>
          </p:spPr>
        </p:pic>
        <p:pic>
          <p:nvPicPr>
            <p:cNvPr id="14" name="그래픽 13" descr="남자">
              <a:extLst>
                <a:ext uri="{FF2B5EF4-FFF2-40B4-BE49-F238E27FC236}">
                  <a16:creationId xmlns:a16="http://schemas.microsoft.com/office/drawing/2014/main" id="{BCE5761A-3D23-49EC-BE9D-BBB3399F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2858" y="2209800"/>
              <a:ext cx="828000" cy="82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F4F460-90DB-4819-A435-421A2598A6EA}"/>
                </a:ext>
              </a:extLst>
            </p:cNvPr>
            <p:cNvSpPr txBox="1"/>
            <p:nvPr/>
          </p:nvSpPr>
          <p:spPr>
            <a:xfrm>
              <a:off x="5097193" y="3028193"/>
              <a:ext cx="121778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Guhaedog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6048CA4-4FD0-4AD8-B9B2-23590DB8A6F1}"/>
                </a:ext>
              </a:extLst>
            </p:cNvPr>
            <p:cNvSpPr/>
            <p:nvPr/>
          </p:nvSpPr>
          <p:spPr>
            <a:xfrm>
              <a:off x="8148131" y="1981200"/>
              <a:ext cx="1656000" cy="1656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endPara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F421648-502B-42B7-9394-165E262537CB}"/>
                </a:ext>
              </a:extLst>
            </p:cNvPr>
            <p:cNvCxnSpPr/>
            <p:nvPr/>
          </p:nvCxnSpPr>
          <p:spPr>
            <a:xfrm>
              <a:off x="6582075" y="2810577"/>
              <a:ext cx="1544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C2A6B4-1A30-426C-BA22-237330F7F22B}"/>
                </a:ext>
              </a:extLst>
            </p:cNvPr>
            <p:cNvSpPr txBox="1"/>
            <p:nvPr/>
          </p:nvSpPr>
          <p:spPr>
            <a:xfrm>
              <a:off x="8386490" y="3025060"/>
              <a:ext cx="121778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관리자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pic>
          <p:nvPicPr>
            <p:cNvPr id="21" name="그래픽 20" descr="프로그래머">
              <a:extLst>
                <a:ext uri="{FF2B5EF4-FFF2-40B4-BE49-F238E27FC236}">
                  <a16:creationId xmlns:a16="http://schemas.microsoft.com/office/drawing/2014/main" id="{AAC28E4A-3DCF-4B29-BFDC-F2839CA9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90280" y="2220000"/>
              <a:ext cx="828000" cy="828000"/>
            </a:xfrm>
            <a:prstGeom prst="rect">
              <a:avLst/>
            </a:prstGeom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BDE2FB2-3918-4BC1-A7DC-918A77F06F87}"/>
                </a:ext>
              </a:extLst>
            </p:cNvPr>
            <p:cNvCxnSpPr/>
            <p:nvPr/>
          </p:nvCxnSpPr>
          <p:spPr>
            <a:xfrm>
              <a:off x="4104600" y="2809200"/>
              <a:ext cx="0" cy="1153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BC4656C-303E-4722-A468-6AF3A303E895}"/>
                </a:ext>
              </a:extLst>
            </p:cNvPr>
            <p:cNvCxnSpPr/>
            <p:nvPr/>
          </p:nvCxnSpPr>
          <p:spPr>
            <a:xfrm>
              <a:off x="7385784" y="2810208"/>
              <a:ext cx="0" cy="1153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9FA6ED4-07BB-4491-9FCD-299E3DDDF0A6}"/>
                </a:ext>
              </a:extLst>
            </p:cNvPr>
            <p:cNvSpPr/>
            <p:nvPr/>
          </p:nvSpPr>
          <p:spPr>
            <a:xfrm>
              <a:off x="2997098" y="3962400"/>
              <a:ext cx="2225138" cy="1655972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72ED342-4429-450C-8F78-EC4954084E9B}"/>
                </a:ext>
              </a:extLst>
            </p:cNvPr>
            <p:cNvSpPr/>
            <p:nvPr/>
          </p:nvSpPr>
          <p:spPr>
            <a:xfrm>
              <a:off x="6278782" y="3962400"/>
              <a:ext cx="2225138" cy="1655972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pic>
          <p:nvPicPr>
            <p:cNvPr id="1025" name="_x448139280">
              <a:extLst>
                <a:ext uri="{FF2B5EF4-FFF2-40B4-BE49-F238E27FC236}">
                  <a16:creationId xmlns:a16="http://schemas.microsoft.com/office/drawing/2014/main" id="{2CD5DD5C-7A94-4D27-847B-DCBC6CDBE5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" b="6112"/>
            <a:stretch/>
          </p:blipFill>
          <p:spPr bwMode="auto">
            <a:xfrm>
              <a:off x="3118309" y="4146172"/>
              <a:ext cx="1978884" cy="134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913599D-3E44-4BA4-92D3-86F166D09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8735" y="4181420"/>
              <a:ext cx="2037756" cy="1236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43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2985247" y="831700"/>
            <a:ext cx="6221506" cy="677108"/>
          </a:xfrm>
        </p:spPr>
        <p:txBody>
          <a:bodyPr/>
          <a:lstStyle/>
          <a:p>
            <a:r>
              <a:rPr lang="en-US" altLang="ko-KR" sz="4400" spc="-150" dirty="0">
                <a:ln>
                  <a:solidFill>
                    <a:srgbClr val="8DA4D0">
                      <a:alpha val="3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CONTENTS</a:t>
            </a:r>
            <a:endParaRPr lang="ko-KR" altLang="en-US" sz="4400" spc="-150" dirty="0">
              <a:ln>
                <a:solidFill>
                  <a:srgbClr val="8DA4D0">
                    <a:alpha val="3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6B4A78-2828-490A-B6D0-7280656B946F}"/>
              </a:ext>
            </a:extLst>
          </p:cNvPr>
          <p:cNvSpPr txBox="1"/>
          <p:nvPr/>
        </p:nvSpPr>
        <p:spPr>
          <a:xfrm>
            <a:off x="2667000" y="1843950"/>
            <a:ext cx="3429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01.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제안개요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아이디어 선정 이유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. . . . . . . .	03</a:t>
            </a: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벤치마킹 사례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. . . . . . . . . . . . .	05</a:t>
            </a: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기존 서비스의 한계점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. . . . . . . .	06</a:t>
            </a: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기존 서비스와 차별점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. . . . . . . . 	07</a:t>
            </a: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아이디어 기대효과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. . . . . . . . . 	09</a:t>
            </a:r>
          </a:p>
          <a:p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02.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개발내용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서비스 시나리오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. . . . . . . . . . .	10</a:t>
            </a: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 구성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. . . . . . . . . . . . . .	11</a:t>
            </a: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 기능 개발내용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. . . . . . . 	12</a:t>
            </a: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관리자 기능 개발내용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. . . . . . .	13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F0CC3C-A453-4887-9DB8-155FA65F2FA4}"/>
              </a:ext>
            </a:extLst>
          </p:cNvPr>
          <p:cNvSpPr/>
          <p:nvPr/>
        </p:nvSpPr>
        <p:spPr>
          <a:xfrm>
            <a:off x="6477000" y="1843950"/>
            <a:ext cx="3429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03.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개발전략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개발팀 구성 및 역할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. . . . . . . .	14</a:t>
            </a: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 일정 및 계획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. . . . . . . . . . .	15</a:t>
            </a:r>
          </a:p>
          <a:p>
            <a:endParaRPr lang="en-US" altLang="ko-KR" sz="20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0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0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04. </a:t>
            </a:r>
            <a:r>
              <a: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개발성과 및 평가</a:t>
            </a:r>
            <a:endParaRPr lang="en-US" altLang="ko-KR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 결과물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. . . . . . . . . . . . . . .	16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20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01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제안개요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FA5791B-9A93-4376-A26A-6DFAC99CC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94" y="3535839"/>
            <a:ext cx="4166168" cy="2808000"/>
          </a:xfrm>
          <a:prstGeom prst="rect">
            <a:avLst/>
          </a:prstGeom>
        </p:spPr>
      </p:pic>
      <p:pic>
        <p:nvPicPr>
          <p:cNvPr id="11" name="그림 10" descr="양이(가) 표시된 사진&#10;&#10;자동 생성된 설명">
            <a:extLst>
              <a:ext uri="{FF2B5EF4-FFF2-40B4-BE49-F238E27FC236}">
                <a16:creationId xmlns:a16="http://schemas.microsoft.com/office/drawing/2014/main" id="{6DBF62B2-B2BB-4E77-B251-5AF9FFA2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1924" r="1048" b="12238"/>
          <a:stretch/>
        </p:blipFill>
        <p:spPr>
          <a:xfrm>
            <a:off x="7454104" y="3535839"/>
            <a:ext cx="2653602" cy="28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2DDFAF-3DD5-4960-B306-30579710200D}"/>
              </a:ext>
            </a:extLst>
          </p:cNvPr>
          <p:cNvSpPr txBox="1"/>
          <p:nvPr/>
        </p:nvSpPr>
        <p:spPr>
          <a:xfrm>
            <a:off x="2084294" y="1682082"/>
            <a:ext cx="89154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반려동물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1000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만 시대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반려동물 등록 현황은 매년 증가하는 추세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반려동물의 대부분은 개가 차지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DA423-A711-41DA-9E9B-82314BFF39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19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아이디어 선정 이유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01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제안개요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DDFAF-3DD5-4960-B306-30579710200D}"/>
              </a:ext>
            </a:extLst>
          </p:cNvPr>
          <p:cNvSpPr txBox="1"/>
          <p:nvPr/>
        </p:nvSpPr>
        <p:spPr>
          <a:xfrm>
            <a:off x="2084294" y="1682082"/>
            <a:ext cx="89154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반려견을 위한 보험이 존재하나 나이 제한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유전병 예외 조항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비싼 보험료로 실효성 의문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보호자들의 동물병원비 부담 증가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DA423-A711-41DA-9E9B-82314BFF39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19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아이디어 선정 이유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429A1FA-EA84-4C01-BC3E-2A289C9E3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12" y="3569940"/>
            <a:ext cx="3846575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4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01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제안개요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DDFAF-3DD5-4960-B306-30579710200D}"/>
              </a:ext>
            </a:extLst>
          </p:cNvPr>
          <p:cNvSpPr txBox="1"/>
          <p:nvPr/>
        </p:nvSpPr>
        <p:spPr>
          <a:xfrm>
            <a:off x="2084294" y="1682082"/>
            <a:ext cx="89154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실시간으로 수의사와 상담이 가능하도록 연결해주는 모바일 어플리케이션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수의사의 동물병원 전화번호도 공개되어 있어 필요시 해당 동물병원 방문 가능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DA423-A711-41DA-9E9B-82314BFF39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벤치마킹 사례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펫닥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D28E546-46DE-4ACE-B952-832BFAD3E4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5555"/>
          <a:stretch/>
        </p:blipFill>
        <p:spPr>
          <a:xfrm>
            <a:off x="5244827" y="3537596"/>
            <a:ext cx="1512000" cy="2809623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67369BD-CDCB-488E-B575-0C11B9FC9F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5556"/>
          <a:stretch/>
        </p:blipFill>
        <p:spPr>
          <a:xfrm>
            <a:off x="7975737" y="3537598"/>
            <a:ext cx="1512000" cy="2809621"/>
          </a:xfrm>
          <a:prstGeom prst="rect">
            <a:avLst/>
          </a:prstGeom>
        </p:spPr>
      </p:pic>
      <p:pic>
        <p:nvPicPr>
          <p:cNvPr id="11" name="그림 10" descr="모니터, 전자기기, 컴퓨터, 실내이(가) 표시된 사진&#10;&#10;자동 생성된 설명">
            <a:extLst>
              <a:ext uri="{FF2B5EF4-FFF2-40B4-BE49-F238E27FC236}">
                <a16:creationId xmlns:a16="http://schemas.microsoft.com/office/drawing/2014/main" id="{1A17C985-5582-490A-9C13-955F1DA90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90" y="3164694"/>
            <a:ext cx="1766275" cy="3520288"/>
          </a:xfrm>
          <a:prstGeom prst="rect">
            <a:avLst/>
          </a:prstGeom>
        </p:spPr>
      </p:pic>
      <p:pic>
        <p:nvPicPr>
          <p:cNvPr id="13" name="그림 12" descr="모니터, 전자기기, 컴퓨터, 실내이(가) 표시된 사진&#10;&#10;자동 생성된 설명">
            <a:extLst>
              <a:ext uri="{FF2B5EF4-FFF2-40B4-BE49-F238E27FC236}">
                <a16:creationId xmlns:a16="http://schemas.microsoft.com/office/drawing/2014/main" id="{B993E8AB-EFFD-4E7F-90B3-D1F9696C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164694"/>
            <a:ext cx="1766275" cy="3520288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3FADFF3A-501A-4755-9A4F-F7E55EA51C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2" b="5604"/>
          <a:stretch/>
        </p:blipFill>
        <p:spPr>
          <a:xfrm>
            <a:off x="2509940" y="3610917"/>
            <a:ext cx="1512000" cy="2682459"/>
          </a:xfrm>
          <a:prstGeom prst="rect">
            <a:avLst/>
          </a:prstGeom>
        </p:spPr>
      </p:pic>
      <p:pic>
        <p:nvPicPr>
          <p:cNvPr id="15" name="그림 14" descr="모니터, 전자기기, 컴퓨터, 실내이(가) 표시된 사진&#10;&#10;자동 생성된 설명">
            <a:extLst>
              <a:ext uri="{FF2B5EF4-FFF2-40B4-BE49-F238E27FC236}">
                <a16:creationId xmlns:a16="http://schemas.microsoft.com/office/drawing/2014/main" id="{21C18CE3-341F-4032-A573-BBF798330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03" y="3169176"/>
            <a:ext cx="1766275" cy="352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9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01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제안개요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DDFAF-3DD5-4960-B306-30579710200D}"/>
              </a:ext>
            </a:extLst>
          </p:cNvPr>
          <p:cNvSpPr txBox="1"/>
          <p:nvPr/>
        </p:nvSpPr>
        <p:spPr>
          <a:xfrm>
            <a:off x="2084294" y="1682082"/>
            <a:ext cx="8915400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수의사 랜덤 지정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사용자와 상담하는 수의사가 어떤 질병에 더 특화하여 다루는지 알기 어려움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수의사의 근무지가 자택에서 먼 경우 직접 방문 불가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추천 기능 부재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사용자가 상담한 수의사에 한하여 동물병원 정보 습득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 주변의 동물병원 확인 어려움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수의사와의 실시간 채팅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긴급상황임에도 시간이 늦으면 상담하기에 어려움 존재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DA423-A711-41DA-9E9B-82314BFF39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서비스의 한계점</a:t>
            </a:r>
          </a:p>
        </p:txBody>
      </p:sp>
    </p:spTree>
    <p:extLst>
      <p:ext uri="{BB962C8B-B14F-4D97-AF65-F5344CB8AC3E}">
        <p14:creationId xmlns:p14="http://schemas.microsoft.com/office/powerpoint/2010/main" val="17528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01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제안개요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DDFAF-3DD5-4960-B306-30579710200D}"/>
              </a:ext>
            </a:extLst>
          </p:cNvPr>
          <p:cNvSpPr txBox="1"/>
          <p:nvPr/>
        </p:nvSpPr>
        <p:spPr>
          <a:xfrm>
            <a:off x="2084294" y="1682082"/>
            <a:ext cx="8915400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빅데이터로 제공하는 정확도 높은 질병 진단 결과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반려견의 질병을 객관적인 지표로 진료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확률 알고리즘 기반 질병 진단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추천 기능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 위치 기반 주변 동물병원 추천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추천 동물병원 정보 조회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DA423-A711-41DA-9E9B-82314BFF39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서비스와 차별점</a:t>
            </a:r>
          </a:p>
        </p:txBody>
      </p:sp>
    </p:spTree>
    <p:extLst>
      <p:ext uri="{BB962C8B-B14F-4D97-AF65-F5344CB8AC3E}">
        <p14:creationId xmlns:p14="http://schemas.microsoft.com/office/powerpoint/2010/main" val="157505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01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제안개요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DDFAF-3DD5-4960-B306-30579710200D}"/>
              </a:ext>
            </a:extLst>
          </p:cNvPr>
          <p:cNvSpPr txBox="1"/>
          <p:nvPr/>
        </p:nvSpPr>
        <p:spPr>
          <a:xfrm>
            <a:off x="2084294" y="1682082"/>
            <a:ext cx="8915400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한눈에 보는 데이터 시각화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사용자는 진단한 질병 확률 데이터 시각화 획득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관리자는 유행병 등 자주 걸리는 질병 정보 데이터 시각화 획득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데이터 시각화 기반 질병 예방 서비스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24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시간 챗봇 이용 서비스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카카오톡과 연동되어 접근 용이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- 24/7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질병정보 및 병원정보 조회 가능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DA423-A711-41DA-9E9B-82314BFF39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서비스와 차별점</a:t>
            </a:r>
          </a:p>
        </p:txBody>
      </p:sp>
    </p:spTree>
    <p:extLst>
      <p:ext uri="{BB962C8B-B14F-4D97-AF65-F5344CB8AC3E}">
        <p14:creationId xmlns:p14="http://schemas.microsoft.com/office/powerpoint/2010/main" val="361148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941C7-5FAB-4311-AC6C-762BE3B61E97}"/>
              </a:ext>
            </a:extLst>
          </p:cNvPr>
          <p:cNvSpPr txBox="1"/>
          <p:nvPr/>
        </p:nvSpPr>
        <p:spPr>
          <a:xfrm>
            <a:off x="762000" y="652763"/>
            <a:ext cx="76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01</a:t>
            </a:r>
            <a:endParaRPr lang="ko-KR" altLang="en-US" sz="3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4E1F-5C20-4DA3-B050-AAC8E16ADFDA}"/>
              </a:ext>
            </a:extLst>
          </p:cNvPr>
          <p:cNvSpPr txBox="1"/>
          <p:nvPr/>
        </p:nvSpPr>
        <p:spPr>
          <a:xfrm>
            <a:off x="2084294" y="682942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제안개요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DDFAF-3DD5-4960-B306-30579710200D}"/>
              </a:ext>
            </a:extLst>
          </p:cNvPr>
          <p:cNvSpPr txBox="1"/>
          <p:nvPr/>
        </p:nvSpPr>
        <p:spPr>
          <a:xfrm>
            <a:off x="2084294" y="1682082"/>
            <a:ext cx="891540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반려견에 초점을 맞춘 전문적인 서비스 제공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빠르고 간단한 방법으로 질병 진단 및 예방 가능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보호자들의 동물병원비 지출 부담 감소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데이터 시각화로 다양한 정보 제공 및 습득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동물병원 추천으로 사용자 편리성 증대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DA423-A711-41DA-9E9B-82314BFF39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EF84-659B-471A-877F-F463D0A6D4AF}"/>
              </a:ext>
            </a:extLst>
          </p:cNvPr>
          <p:cNvSpPr txBox="1"/>
          <p:nvPr/>
        </p:nvSpPr>
        <p:spPr>
          <a:xfrm>
            <a:off x="5257800" y="8368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아이디어 기대효과</a:t>
            </a:r>
          </a:p>
        </p:txBody>
      </p:sp>
    </p:spTree>
    <p:extLst>
      <p:ext uri="{BB962C8B-B14F-4D97-AF65-F5344CB8AC3E}">
        <p14:creationId xmlns:p14="http://schemas.microsoft.com/office/powerpoint/2010/main" val="113680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3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7047</TotalTime>
  <Words>1159</Words>
  <Application>Microsoft Office PowerPoint</Application>
  <PresentationFormat>와이드스크린</PresentationFormat>
  <Paragraphs>395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KoPubWorld돋움체_Pro Light</vt:lpstr>
      <vt:lpstr>맑은 고딕</vt:lpstr>
      <vt:lpstr>Calibri</vt:lpstr>
      <vt:lpstr>본명조 ExtraLight</vt:lpstr>
      <vt:lpstr>KoPubWorld돋움체_Pro Medium</vt:lpstr>
      <vt:lpstr>본명조 Heavy</vt:lpstr>
      <vt:lpstr>Wingdings</vt:lpstr>
      <vt:lpstr>KoPubWorld돋움체_Pro Bold</vt:lpstr>
      <vt:lpstr>Arial</vt:lpstr>
      <vt:lpstr>본명조 Light</vt:lpstr>
      <vt:lpstr>Office Theme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이의헌</dc:creator>
  <cp:lastModifiedBy>hyeonwoo chun</cp:lastModifiedBy>
  <cp:revision>658</cp:revision>
  <dcterms:created xsi:type="dcterms:W3CDTF">2020-04-07T09:11:50Z</dcterms:created>
  <dcterms:modified xsi:type="dcterms:W3CDTF">2020-05-04T01:57:00Z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2020-04-07T00:00:00Z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2020-04-07T00:00:00Z</vt:filetime>
  </property>
</Properties>
</file>